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30"/>
  </p:notesMasterIdLst>
  <p:sldIdLst>
    <p:sldId id="448" r:id="rId2"/>
    <p:sldId id="460" r:id="rId3"/>
    <p:sldId id="277" r:id="rId4"/>
    <p:sldId id="451" r:id="rId5"/>
    <p:sldId id="454" r:id="rId6"/>
    <p:sldId id="456" r:id="rId7"/>
    <p:sldId id="465" r:id="rId8"/>
    <p:sldId id="466" r:id="rId9"/>
    <p:sldId id="357" r:id="rId10"/>
    <p:sldId id="469" r:id="rId11"/>
    <p:sldId id="459" r:id="rId12"/>
    <p:sldId id="464" r:id="rId13"/>
    <p:sldId id="473" r:id="rId14"/>
    <p:sldId id="474" r:id="rId15"/>
    <p:sldId id="468" r:id="rId16"/>
    <p:sldId id="457" r:id="rId17"/>
    <p:sldId id="458" r:id="rId18"/>
    <p:sldId id="472" r:id="rId19"/>
    <p:sldId id="470" r:id="rId20"/>
    <p:sldId id="384" r:id="rId21"/>
    <p:sldId id="385" r:id="rId22"/>
    <p:sldId id="386" r:id="rId23"/>
    <p:sldId id="389" r:id="rId24"/>
    <p:sldId id="471" r:id="rId25"/>
    <p:sldId id="422" r:id="rId26"/>
    <p:sldId id="292" r:id="rId27"/>
    <p:sldId id="288" r:id="rId28"/>
    <p:sldId id="46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678BD3"/>
    <a:srgbClr val="8080BA"/>
    <a:srgbClr val="6D6D6D"/>
    <a:srgbClr val="FF7C80"/>
    <a:srgbClr val="3A3A3A"/>
    <a:srgbClr val="6D7BDF"/>
    <a:srgbClr val="FFFFFF"/>
    <a:srgbClr val="7E1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EF34B-B5CB-4498-BD7D-3E7AC7D21D13}" v="4" dt="2024-05-02T15:09:18.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71664" autoAdjust="0"/>
  </p:normalViewPr>
  <p:slideViewPr>
    <p:cSldViewPr snapToGrid="0">
      <p:cViewPr varScale="1">
        <p:scale>
          <a:sx n="59" d="100"/>
          <a:sy n="59" d="100"/>
        </p:scale>
        <p:origin x="1219" y="34"/>
      </p:cViewPr>
      <p:guideLst/>
    </p:cSldViewPr>
  </p:slideViewPr>
  <p:outlineViewPr>
    <p:cViewPr>
      <p:scale>
        <a:sx n="33" d="100"/>
        <a:sy n="33" d="100"/>
      </p:scale>
      <p:origin x="0" y="-49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ergkvist" userId="539086eded122fab" providerId="LiveId" clId="{914EF34B-B5CB-4498-BD7D-3E7AC7D21D13}"/>
    <pc:docChg chg="undo custSel addSld modSld sldOrd">
      <pc:chgData name="Maria Bergkvist" userId="539086eded122fab" providerId="LiveId" clId="{914EF34B-B5CB-4498-BD7D-3E7AC7D21D13}" dt="2024-05-02T15:14:36.444" v="509" actId="255"/>
      <pc:docMkLst>
        <pc:docMk/>
      </pc:docMkLst>
      <pc:sldChg chg="modSp mod">
        <pc:chgData name="Maria Bergkvist" userId="539086eded122fab" providerId="LiveId" clId="{914EF34B-B5CB-4498-BD7D-3E7AC7D21D13}" dt="2024-05-02T14:13:51.226" v="41" actId="2711"/>
        <pc:sldMkLst>
          <pc:docMk/>
          <pc:sldMk cId="0" sldId="292"/>
        </pc:sldMkLst>
        <pc:spChg chg="mod">
          <ac:chgData name="Maria Bergkvist" userId="539086eded122fab" providerId="LiveId" clId="{914EF34B-B5CB-4498-BD7D-3E7AC7D21D13}" dt="2024-05-02T14:13:37.981" v="39" actId="255"/>
          <ac:spMkLst>
            <pc:docMk/>
            <pc:sldMk cId="0" sldId="292"/>
            <ac:spMk id="210" creationId="{00000000-0000-0000-0000-000000000000}"/>
          </ac:spMkLst>
        </pc:spChg>
        <pc:spChg chg="mod">
          <ac:chgData name="Maria Bergkvist" userId="539086eded122fab" providerId="LiveId" clId="{914EF34B-B5CB-4498-BD7D-3E7AC7D21D13}" dt="2024-05-02T14:12:23.363" v="38" actId="20577"/>
          <ac:spMkLst>
            <pc:docMk/>
            <pc:sldMk cId="0" sldId="292"/>
            <ac:spMk id="218" creationId="{00000000-0000-0000-0000-000000000000}"/>
          </ac:spMkLst>
        </pc:spChg>
        <pc:spChg chg="mod">
          <ac:chgData name="Maria Bergkvist" userId="539086eded122fab" providerId="LiveId" clId="{914EF34B-B5CB-4498-BD7D-3E7AC7D21D13}" dt="2024-05-02T14:13:51.226" v="41" actId="2711"/>
          <ac:spMkLst>
            <pc:docMk/>
            <pc:sldMk cId="0" sldId="292"/>
            <ac:spMk id="220" creationId="{00000000-0000-0000-0000-000000000000}"/>
          </ac:spMkLst>
        </pc:spChg>
      </pc:sldChg>
      <pc:sldChg chg="modSp mod modNotesTx">
        <pc:chgData name="Maria Bergkvist" userId="539086eded122fab" providerId="LiveId" clId="{914EF34B-B5CB-4498-BD7D-3E7AC7D21D13}" dt="2024-05-02T15:09:22.571" v="348" actId="20577"/>
        <pc:sldMkLst>
          <pc:docMk/>
          <pc:sldMk cId="2689029680" sldId="386"/>
        </pc:sldMkLst>
        <pc:spChg chg="mod">
          <ac:chgData name="Maria Bergkvist" userId="539086eded122fab" providerId="LiveId" clId="{914EF34B-B5CB-4498-BD7D-3E7AC7D21D13}" dt="2024-05-02T15:08:04.125" v="305" actId="20577"/>
          <ac:spMkLst>
            <pc:docMk/>
            <pc:sldMk cId="2689029680" sldId="386"/>
            <ac:spMk id="5" creationId="{5940C3B1-752F-2B9C-950D-BFA20E7673C2}"/>
          </ac:spMkLst>
        </pc:spChg>
      </pc:sldChg>
      <pc:sldChg chg="addSp delSp modSp mod ord modNotesTx">
        <pc:chgData name="Maria Bergkvist" userId="539086eded122fab" providerId="LiveId" clId="{914EF34B-B5CB-4498-BD7D-3E7AC7D21D13}" dt="2024-05-02T15:12:36.358" v="491" actId="20577"/>
        <pc:sldMkLst>
          <pc:docMk/>
          <pc:sldMk cId="3070209105" sldId="457"/>
        </pc:sldMkLst>
        <pc:picChg chg="add mod">
          <ac:chgData name="Maria Bergkvist" userId="539086eded122fab" providerId="LiveId" clId="{914EF34B-B5CB-4498-BD7D-3E7AC7D21D13}" dt="2024-05-02T14:06:36.696" v="20" actId="1076"/>
          <ac:picMkLst>
            <pc:docMk/>
            <pc:sldMk cId="3070209105" sldId="457"/>
            <ac:picMk id="3" creationId="{07DF5F6A-95B9-8062-6566-E0000D3139C6}"/>
          </ac:picMkLst>
        </pc:picChg>
        <pc:picChg chg="del">
          <ac:chgData name="Maria Bergkvist" userId="539086eded122fab" providerId="LiveId" clId="{914EF34B-B5CB-4498-BD7D-3E7AC7D21D13}" dt="2024-05-02T14:06:12.314" v="15" actId="478"/>
          <ac:picMkLst>
            <pc:docMk/>
            <pc:sldMk cId="3070209105" sldId="457"/>
            <ac:picMk id="5" creationId="{863C5D8B-4AE5-6E66-5AD9-FC85C83E4F02}"/>
          </ac:picMkLst>
        </pc:picChg>
      </pc:sldChg>
      <pc:sldChg chg="addSp delSp modSp mod ord modNotesTx">
        <pc:chgData name="Maria Bergkvist" userId="539086eded122fab" providerId="LiveId" clId="{914EF34B-B5CB-4498-BD7D-3E7AC7D21D13}" dt="2024-05-02T15:12:42.017" v="501" actId="20577"/>
        <pc:sldMkLst>
          <pc:docMk/>
          <pc:sldMk cId="2708153028" sldId="458"/>
        </pc:sldMkLst>
        <pc:picChg chg="del">
          <ac:chgData name="Maria Bergkvist" userId="539086eded122fab" providerId="LiveId" clId="{914EF34B-B5CB-4498-BD7D-3E7AC7D21D13}" dt="2024-05-02T14:06:44.361" v="21" actId="478"/>
          <ac:picMkLst>
            <pc:docMk/>
            <pc:sldMk cId="2708153028" sldId="458"/>
            <ac:picMk id="3" creationId="{0E747BF2-416E-E3A4-5F3D-46951E3C7074}"/>
          </ac:picMkLst>
        </pc:picChg>
        <pc:picChg chg="add mod modCrop">
          <ac:chgData name="Maria Bergkvist" userId="539086eded122fab" providerId="LiveId" clId="{914EF34B-B5CB-4498-BD7D-3E7AC7D21D13}" dt="2024-05-02T14:07:31.976" v="26" actId="732"/>
          <ac:picMkLst>
            <pc:docMk/>
            <pc:sldMk cId="2708153028" sldId="458"/>
            <ac:picMk id="5" creationId="{9549505F-2A60-D314-0F55-31CA2586C8F6}"/>
          </ac:picMkLst>
        </pc:picChg>
      </pc:sldChg>
      <pc:sldChg chg="addSp delSp modSp mod ord">
        <pc:chgData name="Maria Bergkvist" userId="539086eded122fab" providerId="LiveId" clId="{914EF34B-B5CB-4498-BD7D-3E7AC7D21D13}" dt="2024-05-02T14:17:56.269" v="107"/>
        <pc:sldMkLst>
          <pc:docMk/>
          <pc:sldMk cId="896410560" sldId="459"/>
        </pc:sldMkLst>
        <pc:picChg chg="add mod">
          <ac:chgData name="Maria Bergkvist" userId="539086eded122fab" providerId="LiveId" clId="{914EF34B-B5CB-4498-BD7D-3E7AC7D21D13}" dt="2024-05-02T14:05:29.566" v="14" actId="1076"/>
          <ac:picMkLst>
            <pc:docMk/>
            <pc:sldMk cId="896410560" sldId="459"/>
            <ac:picMk id="3" creationId="{08964DAD-763F-2B08-3F4C-DD8C250AEEE6}"/>
          </ac:picMkLst>
        </pc:picChg>
        <pc:picChg chg="del">
          <ac:chgData name="Maria Bergkvist" userId="539086eded122fab" providerId="LiveId" clId="{914EF34B-B5CB-4498-BD7D-3E7AC7D21D13}" dt="2024-05-02T14:05:17.288" v="8" actId="478"/>
          <ac:picMkLst>
            <pc:docMk/>
            <pc:sldMk cId="896410560" sldId="459"/>
            <ac:picMk id="5" creationId="{3BC28A6E-271B-4249-01D9-3E1475A75C2E}"/>
          </ac:picMkLst>
        </pc:picChg>
      </pc:sldChg>
      <pc:sldChg chg="modSp mod">
        <pc:chgData name="Maria Bergkvist" userId="539086eded122fab" providerId="LiveId" clId="{914EF34B-B5CB-4498-BD7D-3E7AC7D21D13}" dt="2024-05-02T13:51:32.198" v="3" actId="20577"/>
        <pc:sldMkLst>
          <pc:docMk/>
          <pc:sldMk cId="4070466870" sldId="460"/>
        </pc:sldMkLst>
        <pc:spChg chg="mod">
          <ac:chgData name="Maria Bergkvist" userId="539086eded122fab" providerId="LiveId" clId="{914EF34B-B5CB-4498-BD7D-3E7AC7D21D13}" dt="2024-05-02T13:51:32.198" v="3" actId="20577"/>
          <ac:spMkLst>
            <pc:docMk/>
            <pc:sldMk cId="4070466870" sldId="460"/>
            <ac:spMk id="5" creationId="{1C5B037E-8EBB-4332-B35B-FB37A9BB34A0}"/>
          </ac:spMkLst>
        </pc:spChg>
      </pc:sldChg>
      <pc:sldChg chg="addSp delSp modSp mod ord">
        <pc:chgData name="Maria Bergkvist" userId="539086eded122fab" providerId="LiveId" clId="{914EF34B-B5CB-4498-BD7D-3E7AC7D21D13}" dt="2024-05-02T14:25:28.442" v="197" actId="22"/>
        <pc:sldMkLst>
          <pc:docMk/>
          <pc:sldMk cId="1534183078" sldId="464"/>
        </pc:sldMkLst>
        <pc:spChg chg="mod">
          <ac:chgData name="Maria Bergkvist" userId="539086eded122fab" providerId="LiveId" clId="{914EF34B-B5CB-4498-BD7D-3E7AC7D21D13}" dt="2024-05-02T14:16:51.444" v="86" actId="20577"/>
          <ac:spMkLst>
            <pc:docMk/>
            <pc:sldMk cId="1534183078" sldId="464"/>
            <ac:spMk id="2" creationId="{46D20275-442E-0E27-49FD-E855FBF1C494}"/>
          </ac:spMkLst>
        </pc:spChg>
        <pc:spChg chg="mod">
          <ac:chgData name="Maria Bergkvist" userId="539086eded122fab" providerId="LiveId" clId="{914EF34B-B5CB-4498-BD7D-3E7AC7D21D13}" dt="2024-05-02T14:25:27.277" v="195" actId="1076"/>
          <ac:spMkLst>
            <pc:docMk/>
            <pc:sldMk cId="1534183078" sldId="464"/>
            <ac:spMk id="6" creationId="{8D090C85-FFB0-EF32-126E-01FA829EC834}"/>
          </ac:spMkLst>
        </pc:spChg>
        <pc:picChg chg="del">
          <ac:chgData name="Maria Bergkvist" userId="539086eded122fab" providerId="LiveId" clId="{914EF34B-B5CB-4498-BD7D-3E7AC7D21D13}" dt="2024-05-02T14:16:21.742" v="70" actId="478"/>
          <ac:picMkLst>
            <pc:docMk/>
            <pc:sldMk cId="1534183078" sldId="464"/>
            <ac:picMk id="3" creationId="{4EA9503D-F499-AC7E-2CDA-B55AE1C24F91}"/>
          </ac:picMkLst>
        </pc:picChg>
        <pc:picChg chg="del">
          <ac:chgData name="Maria Bergkvist" userId="539086eded122fab" providerId="LiveId" clId="{914EF34B-B5CB-4498-BD7D-3E7AC7D21D13}" dt="2024-05-02T14:16:22.243" v="71" actId="478"/>
          <ac:picMkLst>
            <pc:docMk/>
            <pc:sldMk cId="1534183078" sldId="464"/>
            <ac:picMk id="7" creationId="{2287E8C5-C97B-778F-2B35-39AA7F4FA5B9}"/>
          </ac:picMkLst>
        </pc:picChg>
        <pc:picChg chg="add del mod">
          <ac:chgData name="Maria Bergkvist" userId="539086eded122fab" providerId="LiveId" clId="{914EF34B-B5CB-4498-BD7D-3E7AC7D21D13}" dt="2024-05-02T14:25:28.442" v="197" actId="22"/>
          <ac:picMkLst>
            <pc:docMk/>
            <pc:sldMk cId="1534183078" sldId="464"/>
            <ac:picMk id="8" creationId="{21D09A68-CE3D-0CE6-48FB-A811815FE4C4}"/>
          </ac:picMkLst>
        </pc:picChg>
      </pc:sldChg>
      <pc:sldChg chg="modSp mod">
        <pc:chgData name="Maria Bergkvist" userId="539086eded122fab" providerId="LiveId" clId="{914EF34B-B5CB-4498-BD7D-3E7AC7D21D13}" dt="2024-05-02T15:02:19.674" v="277" actId="20577"/>
        <pc:sldMkLst>
          <pc:docMk/>
          <pc:sldMk cId="269276598" sldId="465"/>
        </pc:sldMkLst>
        <pc:spChg chg="mod">
          <ac:chgData name="Maria Bergkvist" userId="539086eded122fab" providerId="LiveId" clId="{914EF34B-B5CB-4498-BD7D-3E7AC7D21D13}" dt="2024-05-02T15:02:19.674" v="277" actId="20577"/>
          <ac:spMkLst>
            <pc:docMk/>
            <pc:sldMk cId="269276598" sldId="465"/>
            <ac:spMk id="5" creationId="{1C5B037E-8EBB-4332-B35B-FB37A9BB34A0}"/>
          </ac:spMkLst>
        </pc:spChg>
      </pc:sldChg>
      <pc:sldChg chg="addSp delSp modSp mod modNotesTx">
        <pc:chgData name="Maria Bergkvist" userId="539086eded122fab" providerId="LiveId" clId="{914EF34B-B5CB-4498-BD7D-3E7AC7D21D13}" dt="2024-05-02T15:12:05.167" v="481" actId="20577"/>
        <pc:sldMkLst>
          <pc:docMk/>
          <pc:sldMk cId="3058677890" sldId="468"/>
        </pc:sldMkLst>
        <pc:spChg chg="mod">
          <ac:chgData name="Maria Bergkvist" userId="539086eded122fab" providerId="LiveId" clId="{914EF34B-B5CB-4498-BD7D-3E7AC7D21D13}" dt="2024-05-02T14:10:44.754" v="31" actId="207"/>
          <ac:spMkLst>
            <pc:docMk/>
            <pc:sldMk cId="3058677890" sldId="468"/>
            <ac:spMk id="2" creationId="{46D20275-442E-0E27-49FD-E855FBF1C494}"/>
          </ac:spMkLst>
        </pc:spChg>
        <pc:picChg chg="add mod modCrop">
          <ac:chgData name="Maria Bergkvist" userId="539086eded122fab" providerId="LiveId" clId="{914EF34B-B5CB-4498-BD7D-3E7AC7D21D13}" dt="2024-05-02T14:11:38.646" v="36" actId="732"/>
          <ac:picMkLst>
            <pc:docMk/>
            <pc:sldMk cId="3058677890" sldId="468"/>
            <ac:picMk id="5" creationId="{90388716-1DDD-22AC-853E-6D2C0E74F418}"/>
          </ac:picMkLst>
        </pc:picChg>
        <pc:picChg chg="del">
          <ac:chgData name="Maria Bergkvist" userId="539086eded122fab" providerId="LiveId" clId="{914EF34B-B5CB-4498-BD7D-3E7AC7D21D13}" dt="2024-05-02T14:10:47.120" v="32" actId="478"/>
          <ac:picMkLst>
            <pc:docMk/>
            <pc:sldMk cId="3058677890" sldId="468"/>
            <ac:picMk id="8" creationId="{DEF7D1AB-6A4A-42C1-C1C0-E1A04FC31C6B}"/>
          </ac:picMkLst>
        </pc:picChg>
      </pc:sldChg>
      <pc:sldChg chg="modSp mod">
        <pc:chgData name="Maria Bergkvist" userId="539086eded122fab" providerId="LiveId" clId="{914EF34B-B5CB-4498-BD7D-3E7AC7D21D13}" dt="2024-05-02T13:51:59.465" v="7" actId="20577"/>
        <pc:sldMkLst>
          <pc:docMk/>
          <pc:sldMk cId="3577469419" sldId="469"/>
        </pc:sldMkLst>
        <pc:spChg chg="mod">
          <ac:chgData name="Maria Bergkvist" userId="539086eded122fab" providerId="LiveId" clId="{914EF34B-B5CB-4498-BD7D-3E7AC7D21D13}" dt="2024-05-02T13:51:59.465" v="7" actId="20577"/>
          <ac:spMkLst>
            <pc:docMk/>
            <pc:sldMk cId="3577469419" sldId="469"/>
            <ac:spMk id="121" creationId="{00000000-0000-0000-0000-000000000000}"/>
          </ac:spMkLst>
        </pc:spChg>
      </pc:sldChg>
      <pc:sldChg chg="add ord">
        <pc:chgData name="Maria Bergkvist" userId="539086eded122fab" providerId="LiveId" clId="{914EF34B-B5CB-4498-BD7D-3E7AC7D21D13}" dt="2024-05-02T14:31:49.398" v="234"/>
        <pc:sldMkLst>
          <pc:docMk/>
          <pc:sldMk cId="1851349789" sldId="472"/>
        </pc:sldMkLst>
      </pc:sldChg>
      <pc:sldChg chg="modSp add mod">
        <pc:chgData name="Maria Bergkvist" userId="539086eded122fab" providerId="LiveId" clId="{914EF34B-B5CB-4498-BD7D-3E7AC7D21D13}" dt="2024-05-02T15:14:36.444" v="509" actId="255"/>
        <pc:sldMkLst>
          <pc:docMk/>
          <pc:sldMk cId="1013075967" sldId="473"/>
        </pc:sldMkLst>
        <pc:spChg chg="mod">
          <ac:chgData name="Maria Bergkvist" userId="539086eded122fab" providerId="LiveId" clId="{914EF34B-B5CB-4498-BD7D-3E7AC7D21D13}" dt="2024-05-02T15:14:36.444" v="509" actId="255"/>
          <ac:spMkLst>
            <pc:docMk/>
            <pc:sldMk cId="1013075967" sldId="473"/>
            <ac:spMk id="2" creationId="{46D20275-442E-0E27-49FD-E855FBF1C494}"/>
          </ac:spMkLst>
        </pc:spChg>
        <pc:spChg chg="mod">
          <ac:chgData name="Maria Bergkvist" userId="539086eded122fab" providerId="LiveId" clId="{914EF34B-B5CB-4498-BD7D-3E7AC7D21D13}" dt="2024-05-02T15:04:50.309" v="301"/>
          <ac:spMkLst>
            <pc:docMk/>
            <pc:sldMk cId="1013075967" sldId="473"/>
            <ac:spMk id="6" creationId="{8D090C85-FFB0-EF32-126E-01FA829EC834}"/>
          </ac:spMkLst>
        </pc:spChg>
      </pc:sldChg>
      <pc:sldChg chg="addSp delSp modSp add mod modNotesTx">
        <pc:chgData name="Maria Bergkvist" userId="539086eded122fab" providerId="LiveId" clId="{914EF34B-B5CB-4498-BD7D-3E7AC7D21D13}" dt="2024-05-02T14:34:17.823" v="243" actId="20577"/>
        <pc:sldMkLst>
          <pc:docMk/>
          <pc:sldMk cId="72311812" sldId="474"/>
        </pc:sldMkLst>
        <pc:spChg chg="mod">
          <ac:chgData name="Maria Bergkvist" userId="539086eded122fab" providerId="LiveId" clId="{914EF34B-B5CB-4498-BD7D-3E7AC7D21D13}" dt="2024-05-02T14:32:37.452" v="240" actId="122"/>
          <ac:spMkLst>
            <pc:docMk/>
            <pc:sldMk cId="72311812" sldId="474"/>
            <ac:spMk id="2" creationId="{46D20275-442E-0E27-49FD-E855FBF1C494}"/>
          </ac:spMkLst>
        </pc:spChg>
        <pc:spChg chg="del">
          <ac:chgData name="Maria Bergkvist" userId="539086eded122fab" providerId="LiveId" clId="{914EF34B-B5CB-4498-BD7D-3E7AC7D21D13}" dt="2024-05-02T14:30:36.451" v="223" actId="478"/>
          <ac:spMkLst>
            <pc:docMk/>
            <pc:sldMk cId="72311812" sldId="474"/>
            <ac:spMk id="6" creationId="{8D090C85-FFB0-EF32-126E-01FA829EC834}"/>
          </ac:spMkLst>
        </pc:spChg>
        <pc:picChg chg="add mod">
          <ac:chgData name="Maria Bergkvist" userId="539086eded122fab" providerId="LiveId" clId="{914EF34B-B5CB-4498-BD7D-3E7AC7D21D13}" dt="2024-05-02T14:32:41.811" v="241" actId="1076"/>
          <ac:picMkLst>
            <pc:docMk/>
            <pc:sldMk cId="72311812" sldId="474"/>
            <ac:picMk id="5" creationId="{8BCA9DA5-3E40-BE8F-EF09-E10268BB0DA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B4119-6837-4F30-8C06-F6BB4FD0F8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145414-06F1-4780-A511-64E3ACDFDB4E}">
      <dgm:prSet custT="1"/>
      <dgm:spPr>
        <a:solidFill>
          <a:schemeClr val="bg1"/>
        </a:solidFill>
      </dgm:spPr>
      <dgm:t>
        <a:bodyPr/>
        <a:lstStyle/>
        <a:p>
          <a:pPr algn="ctr"/>
          <a:r>
            <a:rPr lang="en-US" sz="5400" b="0" dirty="0">
              <a:solidFill>
                <a:srgbClr val="C00000"/>
              </a:solidFill>
              <a:latin typeface="Arial" panose="020B0604020202020204" pitchFamily="34" charset="0"/>
              <a:cs typeface="Arial" panose="020B0604020202020204" pitchFamily="34" charset="0"/>
            </a:rPr>
            <a:t>FÖRÄLDRAMÖTE</a:t>
          </a:r>
          <a:r>
            <a:rPr lang="en-US" sz="4400" b="1" dirty="0">
              <a:solidFill>
                <a:srgbClr val="C00000"/>
              </a:solidFill>
              <a:latin typeface="Arial Black" panose="020B0A04020102020204" pitchFamily="34" charset="0"/>
            </a:rPr>
            <a:t> </a:t>
          </a:r>
        </a:p>
        <a:p>
          <a:pPr algn="ctr"/>
          <a:r>
            <a:rPr lang="en-US" sz="3600" b="0" dirty="0">
              <a:solidFill>
                <a:schemeClr val="tx1">
                  <a:lumMod val="75000"/>
                  <a:lumOff val="25000"/>
                </a:schemeClr>
              </a:solidFill>
              <a:latin typeface="+mn-lt"/>
              <a:cs typeface="Arial" panose="020B0604020202020204" pitchFamily="34" charset="0"/>
            </a:rPr>
            <a:t>Lag</a:t>
          </a:r>
        </a:p>
        <a:p>
          <a:pPr algn="ctr"/>
          <a:r>
            <a:rPr lang="en-US" sz="3600" b="0" dirty="0" err="1">
              <a:solidFill>
                <a:schemeClr val="tx1">
                  <a:lumMod val="75000"/>
                  <a:lumOff val="25000"/>
                </a:schemeClr>
              </a:solidFill>
              <a:latin typeface="+mn-lt"/>
              <a:cs typeface="Arial" panose="020B0604020202020204" pitchFamily="34" charset="0"/>
            </a:rPr>
            <a:t>Välkommen</a:t>
          </a:r>
          <a:r>
            <a:rPr lang="en-US" sz="3600" b="0" dirty="0">
              <a:solidFill>
                <a:schemeClr val="tx1">
                  <a:lumMod val="75000"/>
                  <a:lumOff val="25000"/>
                </a:schemeClr>
              </a:solidFill>
              <a:latin typeface="+mn-lt"/>
              <a:cs typeface="Arial" panose="020B0604020202020204" pitchFamily="34" charset="0"/>
            </a:rPr>
            <a:t>!</a:t>
          </a:r>
        </a:p>
      </dgm:t>
    </dgm:pt>
    <dgm:pt modelId="{9C47BE62-7EAF-4EC9-A6DC-4A8572AE43D1}" type="sibTrans" cxnId="{E7AA05B4-77BB-4D27-AB89-4A0F0F0BC0FE}">
      <dgm:prSet/>
      <dgm:spPr/>
      <dgm:t>
        <a:bodyPr/>
        <a:lstStyle/>
        <a:p>
          <a:endParaRPr lang="en-US"/>
        </a:p>
      </dgm:t>
    </dgm:pt>
    <dgm:pt modelId="{867D784D-0FD8-4756-A61F-EA6C96C9E51E}" type="parTrans" cxnId="{E7AA05B4-77BB-4D27-AB89-4A0F0F0BC0FE}">
      <dgm:prSet/>
      <dgm:spPr/>
      <dgm:t>
        <a:bodyPr/>
        <a:lstStyle/>
        <a:p>
          <a:endParaRPr lang="en-US"/>
        </a:p>
      </dgm:t>
    </dgm:pt>
    <dgm:pt modelId="{F01CF904-AA4C-40F2-965F-5D5D0AC077F2}" type="pres">
      <dgm:prSet presAssocID="{4DEB4119-6837-4F30-8C06-F6BB4FD0F85A}" presName="linear" presStyleCnt="0">
        <dgm:presLayoutVars>
          <dgm:animLvl val="lvl"/>
          <dgm:resizeHandles val="exact"/>
        </dgm:presLayoutVars>
      </dgm:prSet>
      <dgm:spPr/>
    </dgm:pt>
    <dgm:pt modelId="{E91E5D3E-55D4-46D1-B4A1-5A07BF5C18BC}" type="pres">
      <dgm:prSet presAssocID="{D1145414-06F1-4780-A511-64E3ACDFDB4E}" presName="parentText" presStyleLbl="node1" presStyleIdx="0" presStyleCnt="1" custScaleY="135869" custLinFactY="-21080" custLinFactNeighborX="-1561" custLinFactNeighborY="-100000">
        <dgm:presLayoutVars>
          <dgm:chMax val="0"/>
          <dgm:bulletEnabled val="1"/>
        </dgm:presLayoutVars>
      </dgm:prSet>
      <dgm:spPr/>
    </dgm:pt>
  </dgm:ptLst>
  <dgm:cxnLst>
    <dgm:cxn modelId="{F81E4303-4189-4B73-8AE6-7617A643CC4D}" type="presOf" srcId="{4DEB4119-6837-4F30-8C06-F6BB4FD0F85A}" destId="{F01CF904-AA4C-40F2-965F-5D5D0AC077F2}" srcOrd="0" destOrd="0" presId="urn:microsoft.com/office/officeart/2005/8/layout/vList2"/>
    <dgm:cxn modelId="{02A0843C-6423-47CA-9BAB-666104354B71}" type="presOf" srcId="{D1145414-06F1-4780-A511-64E3ACDFDB4E}" destId="{E91E5D3E-55D4-46D1-B4A1-5A07BF5C18BC}" srcOrd="0" destOrd="0" presId="urn:microsoft.com/office/officeart/2005/8/layout/vList2"/>
    <dgm:cxn modelId="{E7AA05B4-77BB-4D27-AB89-4A0F0F0BC0FE}" srcId="{4DEB4119-6837-4F30-8C06-F6BB4FD0F85A}" destId="{D1145414-06F1-4780-A511-64E3ACDFDB4E}" srcOrd="0" destOrd="0" parTransId="{867D784D-0FD8-4756-A61F-EA6C96C9E51E}" sibTransId="{9C47BE62-7EAF-4EC9-A6DC-4A8572AE43D1}"/>
    <dgm:cxn modelId="{1A7E72EA-5269-4536-B86A-C859DF663DF1}" type="presParOf" srcId="{F01CF904-AA4C-40F2-965F-5D5D0AC077F2}" destId="{E91E5D3E-55D4-46D1-B4A1-5A07BF5C18B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E5D3E-55D4-46D1-B4A1-5A07BF5C18BC}">
      <dsp:nvSpPr>
        <dsp:cNvPr id="0" name=""/>
        <dsp:cNvSpPr/>
      </dsp:nvSpPr>
      <dsp:spPr>
        <a:xfrm>
          <a:off x="0" y="0"/>
          <a:ext cx="6590593" cy="402980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0" kern="1200" dirty="0">
              <a:solidFill>
                <a:srgbClr val="C00000"/>
              </a:solidFill>
              <a:latin typeface="Arial" panose="020B0604020202020204" pitchFamily="34" charset="0"/>
              <a:cs typeface="Arial" panose="020B0604020202020204" pitchFamily="34" charset="0"/>
            </a:rPr>
            <a:t>FÖRÄLDRAMÖTE</a:t>
          </a:r>
          <a:r>
            <a:rPr lang="en-US" sz="4400" b="1" kern="1200" dirty="0">
              <a:solidFill>
                <a:srgbClr val="C00000"/>
              </a:solidFill>
              <a:latin typeface="Arial Black" panose="020B0A04020102020204" pitchFamily="34" charset="0"/>
            </a:rPr>
            <a:t> </a:t>
          </a:r>
        </a:p>
        <a:p>
          <a:pPr marL="0" lvl="0" indent="0" algn="ctr" defTabSz="2400300">
            <a:lnSpc>
              <a:spcPct val="90000"/>
            </a:lnSpc>
            <a:spcBef>
              <a:spcPct val="0"/>
            </a:spcBef>
            <a:spcAft>
              <a:spcPct val="35000"/>
            </a:spcAft>
            <a:buNone/>
          </a:pPr>
          <a:r>
            <a:rPr lang="en-US" sz="3600" b="0" kern="1200" dirty="0">
              <a:solidFill>
                <a:schemeClr val="tx1">
                  <a:lumMod val="75000"/>
                  <a:lumOff val="25000"/>
                </a:schemeClr>
              </a:solidFill>
              <a:latin typeface="+mn-lt"/>
              <a:cs typeface="Arial" panose="020B0604020202020204" pitchFamily="34" charset="0"/>
            </a:rPr>
            <a:t>Lag</a:t>
          </a:r>
        </a:p>
        <a:p>
          <a:pPr marL="0" lvl="0" indent="0" algn="ctr" defTabSz="2400300">
            <a:lnSpc>
              <a:spcPct val="90000"/>
            </a:lnSpc>
            <a:spcBef>
              <a:spcPct val="0"/>
            </a:spcBef>
            <a:spcAft>
              <a:spcPct val="35000"/>
            </a:spcAft>
            <a:buNone/>
          </a:pPr>
          <a:r>
            <a:rPr lang="en-US" sz="3600" b="0" kern="1200" dirty="0" err="1">
              <a:solidFill>
                <a:schemeClr val="tx1">
                  <a:lumMod val="75000"/>
                  <a:lumOff val="25000"/>
                </a:schemeClr>
              </a:solidFill>
              <a:latin typeface="+mn-lt"/>
              <a:cs typeface="Arial" panose="020B0604020202020204" pitchFamily="34" charset="0"/>
            </a:rPr>
            <a:t>Välkommen</a:t>
          </a:r>
          <a:r>
            <a:rPr lang="en-US" sz="3600" b="0" kern="1200" dirty="0">
              <a:solidFill>
                <a:schemeClr val="tx1">
                  <a:lumMod val="75000"/>
                  <a:lumOff val="25000"/>
                </a:schemeClr>
              </a:solidFill>
              <a:latin typeface="+mn-lt"/>
              <a:cs typeface="Arial" panose="020B0604020202020204" pitchFamily="34" charset="0"/>
            </a:rPr>
            <a:t>!</a:t>
          </a:r>
        </a:p>
      </dsp:txBody>
      <dsp:txXfrm>
        <a:off x="196719" y="196719"/>
        <a:ext cx="6197155" cy="3636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F34C-6CD9-437F-855D-A82656873DA6}" type="datetimeFigureOut">
              <a:rPr lang="sv-SE" smtClean="0"/>
              <a:t>2024-05-02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693B3-D888-4AAD-BBF9-9FC577DAF0EA}" type="slidenum">
              <a:rPr lang="sv-SE" smtClean="0"/>
              <a:t>‹#›</a:t>
            </a:fld>
            <a:endParaRPr lang="sv-SE"/>
          </a:p>
        </p:txBody>
      </p:sp>
    </p:spTree>
    <p:extLst>
      <p:ext uri="{BB962C8B-B14F-4D97-AF65-F5344CB8AC3E}">
        <p14:creationId xmlns:p14="http://schemas.microsoft.com/office/powerpoint/2010/main" val="192660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a:t>
            </a:fld>
            <a:endParaRPr lang="sv-SE"/>
          </a:p>
        </p:txBody>
      </p:sp>
    </p:spTree>
    <p:extLst>
      <p:ext uri="{BB962C8B-B14F-4D97-AF65-F5344CB8AC3E}">
        <p14:creationId xmlns:p14="http://schemas.microsoft.com/office/powerpoint/2010/main" val="144218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extLst>
      <p:ext uri="{BB962C8B-B14F-4D97-AF65-F5344CB8AC3E}">
        <p14:creationId xmlns:p14="http://schemas.microsoft.com/office/powerpoint/2010/main" val="28665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11</a:t>
            </a:fld>
            <a:endParaRPr lang="sv-SE"/>
          </a:p>
        </p:txBody>
      </p:sp>
    </p:spTree>
    <p:extLst>
      <p:ext uri="{BB962C8B-B14F-4D97-AF65-F5344CB8AC3E}">
        <p14:creationId xmlns:p14="http://schemas.microsoft.com/office/powerpoint/2010/main" val="30049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12</a:t>
            </a:fld>
            <a:endParaRPr lang="sv-SE"/>
          </a:p>
        </p:txBody>
      </p:sp>
    </p:spTree>
    <p:extLst>
      <p:ext uri="{BB962C8B-B14F-4D97-AF65-F5344CB8AC3E}">
        <p14:creationId xmlns:p14="http://schemas.microsoft.com/office/powerpoint/2010/main" val="147126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13</a:t>
            </a:fld>
            <a:endParaRPr lang="sv-SE"/>
          </a:p>
        </p:txBody>
      </p:sp>
    </p:spTree>
    <p:extLst>
      <p:ext uri="{BB962C8B-B14F-4D97-AF65-F5344CB8AC3E}">
        <p14:creationId xmlns:p14="http://schemas.microsoft.com/office/powerpoint/2010/main" val="143498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Arbetssättet kan vara olika i spelets olika skeden. </a:t>
            </a:r>
          </a:p>
          <a:p>
            <a:r>
              <a:rPr lang="sv-SE" dirty="0"/>
              <a:t>I skissen "Spelets skeden 7 mot 7" finns rekommendationer för prioriteringar i olika skeden. Det kan vara bra för spelarnas lärande att få vara med och diskutera hur laget ska spela.</a:t>
            </a:r>
          </a:p>
        </p:txBody>
      </p:sp>
      <p:sp>
        <p:nvSpPr>
          <p:cNvPr id="4" name="Platshållare för bildnummer 3"/>
          <p:cNvSpPr>
            <a:spLocks noGrp="1"/>
          </p:cNvSpPr>
          <p:nvPr>
            <p:ph type="sldNum" sz="quarter" idx="5"/>
          </p:nvPr>
        </p:nvSpPr>
        <p:spPr/>
        <p:txBody>
          <a:bodyPr/>
          <a:lstStyle/>
          <a:p>
            <a:fld id="{5C0693B3-D888-4AAD-BBF9-9FC577DAF0EA}" type="slidenum">
              <a:rPr lang="sv-SE" smtClean="0"/>
              <a:t>14</a:t>
            </a:fld>
            <a:endParaRPr lang="sv-SE"/>
          </a:p>
        </p:txBody>
      </p:sp>
    </p:spTree>
    <p:extLst>
      <p:ext uri="{BB962C8B-B14F-4D97-AF65-F5344CB8AC3E}">
        <p14:creationId xmlns:p14="http://schemas.microsoft.com/office/powerpoint/2010/main" val="104682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 Berätta för föräldragruppen på vad laget ska träna på under året, </a:t>
            </a:r>
            <a:r>
              <a:rPr lang="sv-SE" dirty="0" err="1"/>
              <a:t>prio</a:t>
            </a:r>
            <a:r>
              <a:rPr lang="sv-SE" dirty="0"/>
              <a:t> detta år.</a:t>
            </a:r>
          </a:p>
        </p:txBody>
      </p:sp>
      <p:sp>
        <p:nvSpPr>
          <p:cNvPr id="4" name="Platshållare för bildnummer 3"/>
          <p:cNvSpPr>
            <a:spLocks noGrp="1"/>
          </p:cNvSpPr>
          <p:nvPr>
            <p:ph type="sldNum" sz="quarter" idx="5"/>
          </p:nvPr>
        </p:nvSpPr>
        <p:spPr/>
        <p:txBody>
          <a:bodyPr/>
          <a:lstStyle/>
          <a:p>
            <a:fld id="{5C0693B3-D888-4AAD-BBF9-9FC577DAF0EA}" type="slidenum">
              <a:rPr lang="sv-SE" smtClean="0"/>
              <a:t>15</a:t>
            </a:fld>
            <a:endParaRPr lang="sv-SE"/>
          </a:p>
        </p:txBody>
      </p:sp>
    </p:spTree>
    <p:extLst>
      <p:ext uri="{BB962C8B-B14F-4D97-AF65-F5344CB8AC3E}">
        <p14:creationId xmlns:p14="http://schemas.microsoft.com/office/powerpoint/2010/main" val="191916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Spelregler</a:t>
            </a:r>
          </a:p>
        </p:txBody>
      </p:sp>
      <p:sp>
        <p:nvSpPr>
          <p:cNvPr id="4" name="Platshållare för bildnummer 3"/>
          <p:cNvSpPr>
            <a:spLocks noGrp="1"/>
          </p:cNvSpPr>
          <p:nvPr>
            <p:ph type="sldNum" sz="quarter" idx="5"/>
          </p:nvPr>
        </p:nvSpPr>
        <p:spPr/>
        <p:txBody>
          <a:bodyPr/>
          <a:lstStyle/>
          <a:p>
            <a:fld id="{5C0693B3-D888-4AAD-BBF9-9FC577DAF0EA}" type="slidenum">
              <a:rPr lang="sv-SE" smtClean="0"/>
              <a:t>16</a:t>
            </a:fld>
            <a:endParaRPr lang="sv-SE"/>
          </a:p>
        </p:txBody>
      </p:sp>
    </p:spTree>
    <p:extLst>
      <p:ext uri="{BB962C8B-B14F-4D97-AF65-F5344CB8AC3E}">
        <p14:creationId xmlns:p14="http://schemas.microsoft.com/office/powerpoint/2010/main" val="303100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Spelregler</a:t>
            </a:r>
          </a:p>
        </p:txBody>
      </p:sp>
      <p:sp>
        <p:nvSpPr>
          <p:cNvPr id="4" name="Platshållare för bildnummer 3"/>
          <p:cNvSpPr>
            <a:spLocks noGrp="1"/>
          </p:cNvSpPr>
          <p:nvPr>
            <p:ph type="sldNum" sz="quarter" idx="5"/>
          </p:nvPr>
        </p:nvSpPr>
        <p:spPr/>
        <p:txBody>
          <a:bodyPr/>
          <a:lstStyle/>
          <a:p>
            <a:fld id="{5C0693B3-D888-4AAD-BBF9-9FC577DAF0EA}" type="slidenum">
              <a:rPr lang="sv-SE" smtClean="0"/>
              <a:t>17</a:t>
            </a:fld>
            <a:endParaRPr lang="sv-SE"/>
          </a:p>
        </p:txBody>
      </p:sp>
    </p:spTree>
    <p:extLst>
      <p:ext uri="{BB962C8B-B14F-4D97-AF65-F5344CB8AC3E}">
        <p14:creationId xmlns:p14="http://schemas.microsoft.com/office/powerpoint/2010/main" val="131202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18</a:t>
            </a:fld>
            <a:endParaRPr lang="sv-SE"/>
          </a:p>
        </p:txBody>
      </p:sp>
    </p:spTree>
    <p:extLst>
      <p:ext uri="{BB962C8B-B14F-4D97-AF65-F5344CB8AC3E}">
        <p14:creationId xmlns:p14="http://schemas.microsoft.com/office/powerpoint/2010/main" val="355679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19</a:t>
            </a:fld>
            <a:endParaRPr/>
          </a:p>
        </p:txBody>
      </p:sp>
    </p:spTree>
    <p:extLst>
      <p:ext uri="{BB962C8B-B14F-4D97-AF65-F5344CB8AC3E}">
        <p14:creationId xmlns:p14="http://schemas.microsoft.com/office/powerpoint/2010/main" val="192529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2</a:t>
            </a:fld>
            <a:endParaRPr lang="sv-SE"/>
          </a:p>
        </p:txBody>
      </p:sp>
    </p:spTree>
    <p:extLst>
      <p:ext uri="{BB962C8B-B14F-4D97-AF65-F5344CB8AC3E}">
        <p14:creationId xmlns:p14="http://schemas.microsoft.com/office/powerpoint/2010/main" val="911047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Sävar IK har genom ett flerårigt idé- och strategiarbete och samtal mellan många människor </a:t>
            </a:r>
            <a:r>
              <a:rPr lang="sv-SE" b="1" dirty="0"/>
              <a:t>utvecklat en gemensam värdegrund där vi vet vad Sävar IK står för. Alla som engagerar sig i föreningen ska känna sig trygga med Sävar IK. Vi vill helt enkelt alltid vara ett föredöme.</a:t>
            </a:r>
          </a:p>
          <a:p>
            <a:pPr marL="0" marR="0" lvl="0" indent="0" rtl="0">
              <a:spcBef>
                <a:spcPts val="0"/>
              </a:spcBef>
              <a:spcAft>
                <a:spcPts val="0"/>
              </a:spcAft>
              <a:buNone/>
            </a:pPr>
            <a:endParaRPr lang="sv-SE" sz="1200" b="1" dirty="0">
              <a:solidFill>
                <a:schemeClr val="dk1"/>
              </a:solidFill>
              <a:latin typeface="Arial"/>
              <a:ea typeface="Arial"/>
              <a:cs typeface="Arial"/>
              <a:sym typeface="Arial"/>
            </a:endParaRPr>
          </a:p>
          <a:p>
            <a:pPr marL="0" marR="0" lvl="0" indent="0" rtl="0">
              <a:spcBef>
                <a:spcPts val="0"/>
              </a:spcBef>
              <a:spcAft>
                <a:spcPts val="0"/>
              </a:spcAft>
              <a:buNone/>
            </a:pPr>
            <a:r>
              <a:rPr lang="sv-SE" sz="1200" b="1" dirty="0">
                <a:solidFill>
                  <a:schemeClr val="dk1"/>
                </a:solidFill>
                <a:latin typeface="Arial"/>
                <a:ea typeface="Arial"/>
                <a:cs typeface="Arial"/>
                <a:sym typeface="Arial"/>
              </a:rPr>
              <a:t>Omtanke och glädje</a:t>
            </a:r>
            <a:endParaRPr lang="sv-SE" dirty="0"/>
          </a:p>
          <a:p>
            <a:pPr lvl="0"/>
            <a:r>
              <a:rPr lang="sv-SE" sz="1200" dirty="0">
                <a:solidFill>
                  <a:schemeClr val="dk1"/>
                </a:solidFill>
                <a:latin typeface="Arial"/>
                <a:ea typeface="Arial"/>
                <a:cs typeface="Arial"/>
                <a:sym typeface="Arial"/>
              </a:rPr>
              <a:t>Innebär för oss att människan alltid är viktigare än prestationen. Vi tar hand om varandra och det är roligt att både komma till och gå hem från aktiviteter i Sävar IK.  </a:t>
            </a:r>
            <a:endParaRPr lang="sv-SE" sz="1200" dirty="0"/>
          </a:p>
          <a:p>
            <a:pPr marL="0" marR="0" lvl="0" indent="0" rtl="0">
              <a:spcBef>
                <a:spcPts val="0"/>
              </a:spcBef>
              <a:spcAft>
                <a:spcPts val="0"/>
              </a:spcAft>
              <a:buNone/>
            </a:pPr>
            <a:endParaRPr lang="sv-SE" sz="1200" b="1" dirty="0">
              <a:solidFill>
                <a:schemeClr val="dk1"/>
              </a:solidFill>
              <a:latin typeface="Arial"/>
              <a:ea typeface="Arial"/>
              <a:cs typeface="Arial"/>
              <a:sym typeface="Arial"/>
            </a:endParaRPr>
          </a:p>
          <a:p>
            <a:pPr marL="0" marR="0" lvl="0" indent="0" rtl="0">
              <a:spcBef>
                <a:spcPts val="0"/>
              </a:spcBef>
              <a:spcAft>
                <a:spcPts val="0"/>
              </a:spcAft>
              <a:buNone/>
            </a:pPr>
            <a:r>
              <a:rPr lang="sv-SE" sz="1200" b="1" dirty="0">
                <a:solidFill>
                  <a:schemeClr val="dk1"/>
                </a:solidFill>
                <a:latin typeface="Arial"/>
                <a:ea typeface="Arial"/>
                <a:cs typeface="Arial"/>
                <a:sym typeface="Arial"/>
              </a:rPr>
              <a:t>Medskapande och öppenhet</a:t>
            </a:r>
            <a:endParaRPr lang="sv-SE" dirty="0"/>
          </a:p>
          <a:p>
            <a:pPr lvl="0"/>
            <a:r>
              <a:rPr lang="sv-SE" sz="1200" dirty="0">
                <a:solidFill>
                  <a:schemeClr val="dk1"/>
                </a:solidFill>
                <a:latin typeface="Arial"/>
                <a:ea typeface="Arial"/>
                <a:cs typeface="Arial"/>
                <a:sym typeface="Arial"/>
              </a:rPr>
              <a:t>Innebär för oss att alla behöver hjälpas åt, var och en utifrån sina möjligheter. Varje lag, varje ledargrupp och varje styrelse uppmuntrar och stöttar initiativ, insyn och inflytande.</a:t>
            </a:r>
            <a:endParaRPr lang="sv-SE" sz="1200" dirty="0"/>
          </a:p>
          <a:p>
            <a:pPr marL="0" marR="0" lvl="0" indent="0" rtl="0">
              <a:spcBef>
                <a:spcPts val="0"/>
              </a:spcBef>
              <a:spcAft>
                <a:spcPts val="0"/>
              </a:spcAft>
              <a:buNone/>
            </a:pPr>
            <a:endParaRPr lang="sv-SE" sz="1200" b="1" dirty="0">
              <a:solidFill>
                <a:schemeClr val="dk1"/>
              </a:solidFill>
              <a:latin typeface="Arial"/>
              <a:ea typeface="Arial"/>
              <a:cs typeface="Arial"/>
              <a:sym typeface="Arial"/>
            </a:endParaRPr>
          </a:p>
          <a:p>
            <a:pPr marL="0" marR="0" lvl="0" indent="0" rtl="0">
              <a:spcBef>
                <a:spcPts val="0"/>
              </a:spcBef>
              <a:spcAft>
                <a:spcPts val="0"/>
              </a:spcAft>
              <a:buNone/>
            </a:pPr>
            <a:r>
              <a:rPr lang="sv-SE" sz="1200" b="1" dirty="0">
                <a:solidFill>
                  <a:schemeClr val="dk1"/>
                </a:solidFill>
                <a:latin typeface="Arial"/>
                <a:ea typeface="Arial"/>
                <a:cs typeface="Arial"/>
                <a:sym typeface="Arial"/>
              </a:rPr>
              <a:t>Hållbart och jämställt</a:t>
            </a:r>
            <a:endParaRPr lang="sv-SE" dirty="0"/>
          </a:p>
          <a:p>
            <a:pPr lvl="0"/>
            <a:r>
              <a:rPr lang="sv-SE" sz="1200" dirty="0">
                <a:solidFill>
                  <a:schemeClr val="dk1"/>
                </a:solidFill>
                <a:latin typeface="Arial"/>
                <a:ea typeface="Arial"/>
                <a:cs typeface="Arial"/>
                <a:sym typeface="Arial"/>
              </a:rPr>
              <a:t>Innebär för oss att ledare och aktiva ska orka och vilja fortsätta engagera sig. Det finns goda strukturer och sunda värderingar där alla kommer till sin rätt, på jämställda villkor och med vilja och ansvar för en hållbar miljö. </a:t>
            </a:r>
            <a:endParaRPr lang="sv-SE" sz="1100" dirty="0">
              <a:solidFill>
                <a:schemeClr val="dk1"/>
              </a:solidFill>
              <a:latin typeface="Arial"/>
              <a:ea typeface="Arial"/>
              <a:cs typeface="Arial"/>
              <a:sym typeface="Arial"/>
            </a:endParaRPr>
          </a:p>
          <a:p>
            <a:endParaRPr lang="sv-SE" dirty="0"/>
          </a:p>
        </p:txBody>
      </p:sp>
      <p:sp>
        <p:nvSpPr>
          <p:cNvPr id="4" name="Platshållare för bildnummer 3"/>
          <p:cNvSpPr>
            <a:spLocks noGrp="1"/>
          </p:cNvSpPr>
          <p:nvPr>
            <p:ph type="sldNum" sz="quarter" idx="5"/>
          </p:nvPr>
        </p:nvSpPr>
        <p:spPr/>
        <p:txBody>
          <a:bodyPr/>
          <a:lstStyle/>
          <a:p>
            <a:fld id="{7BB74FE6-3461-4040-BA7D-08ADE1F01941}" type="slidenum">
              <a:rPr lang="sv-SE" smtClean="0"/>
              <a:t>20</a:t>
            </a:fld>
            <a:endParaRPr lang="sv-SE"/>
          </a:p>
        </p:txBody>
      </p:sp>
    </p:spTree>
    <p:extLst>
      <p:ext uri="{BB962C8B-B14F-4D97-AF65-F5344CB8AC3E}">
        <p14:creationId xmlns:p14="http://schemas.microsoft.com/office/powerpoint/2010/main" val="322536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Syfte: </a:t>
            </a:r>
            <a:r>
              <a:rPr lang="sv-SE" sz="1200" kern="1200" dirty="0">
                <a:solidFill>
                  <a:schemeClr val="tx1"/>
                </a:solidFill>
                <a:effectLst/>
                <a:latin typeface="+mn-lt"/>
                <a:ea typeface="+mn-ea"/>
                <a:cs typeface="+mn-cs"/>
              </a:rPr>
              <a:t>Samlad översikt för våra riktlinjer samt vägledning utifrån vår värdegrund och samtal med ledare/föräldrar.</a:t>
            </a:r>
          </a:p>
          <a:p>
            <a:r>
              <a:rPr lang="sv-SE" sz="1200" kern="1200" dirty="0">
                <a:solidFill>
                  <a:schemeClr val="tx1"/>
                </a:solidFill>
                <a:effectLst/>
                <a:latin typeface="+mn-lt"/>
                <a:ea typeface="+mn-ea"/>
                <a:cs typeface="+mn-cs"/>
              </a:rPr>
              <a:t> </a:t>
            </a:r>
          </a:p>
          <a:p>
            <a:r>
              <a:rPr lang="sv-SE" b="1" dirty="0">
                <a:solidFill>
                  <a:srgbClr val="4D4D4D"/>
                </a:solidFill>
              </a:rPr>
              <a:t>Detta dokument finns på Sävar IK:s hemsida och är skapat för att:</a:t>
            </a:r>
            <a:endParaRPr lang="sv-SE" dirty="0">
              <a:solidFill>
                <a:srgbClr val="4D4D4D"/>
              </a:solidFill>
            </a:endParaRPr>
          </a:p>
          <a:p>
            <a:r>
              <a:rPr lang="sv-SE" dirty="0">
                <a:solidFill>
                  <a:srgbClr val="4D4D4D"/>
                </a:solidFill>
              </a:rPr>
              <a:t>Vi vill skapa en bättre och tryggare vardag för våra aktiva och ledare. Vi behöver alla hjälpas åt så att vi kan arbeta utifrån våra värderingar och riktlinjer för en sund och god idrott. </a:t>
            </a:r>
          </a:p>
          <a:p>
            <a:endParaRPr lang="sv-SE" dirty="0">
              <a:solidFill>
                <a:srgbClr val="4D4D4D"/>
              </a:solidFill>
            </a:endParaRPr>
          </a:p>
          <a:p>
            <a:r>
              <a:rPr lang="sv-SE" dirty="0">
                <a:solidFill>
                  <a:srgbClr val="4D4D4D"/>
                </a:solidFill>
              </a:rPr>
              <a:t>När vi möter situationer där vi inte lever upp till våra värderingar, är det viktigt att reagera och prata om det. Är det av olika skäl svårt att ta upp med era ledare/andra föräldrar så vänd er till föreningens anställda eller styrelser.</a:t>
            </a:r>
          </a:p>
          <a:p>
            <a:endParaRPr lang="sv-SE" dirty="0"/>
          </a:p>
        </p:txBody>
      </p:sp>
      <p:sp>
        <p:nvSpPr>
          <p:cNvPr id="4" name="Platshållare för bildnummer 3"/>
          <p:cNvSpPr>
            <a:spLocks noGrp="1"/>
          </p:cNvSpPr>
          <p:nvPr>
            <p:ph type="sldNum" sz="quarter" idx="5"/>
          </p:nvPr>
        </p:nvSpPr>
        <p:spPr/>
        <p:txBody>
          <a:bodyPr/>
          <a:lstStyle/>
          <a:p>
            <a:fld id="{7BB74FE6-3461-4040-BA7D-08ADE1F01941}" type="slidenum">
              <a:rPr lang="sv-SE" smtClean="0"/>
              <a:t>21</a:t>
            </a:fld>
            <a:endParaRPr lang="sv-SE"/>
          </a:p>
        </p:txBody>
      </p:sp>
    </p:spTree>
    <p:extLst>
      <p:ext uri="{BB962C8B-B14F-4D97-AF65-F5344CB8AC3E}">
        <p14:creationId xmlns:p14="http://schemas.microsoft.com/office/powerpoint/2010/main" val="279895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b="0" i="0" dirty="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333333"/>
                </a:solidFill>
                <a:effectLst/>
                <a:latin typeface="Roboto" panose="02000000000000000000" pitchFamily="2" charset="0"/>
              </a:rPr>
              <a:t>Riktlinje för träning och tävling </a:t>
            </a:r>
          </a:p>
          <a:p>
            <a:pPr algn="l"/>
            <a:endParaRPr lang="sv-SE" b="0" i="1" dirty="0">
              <a:solidFill>
                <a:srgbClr val="333333"/>
              </a:solidFill>
              <a:effectLst/>
              <a:latin typeface="Roboto" panose="02000000000000000000" pitchFamily="2" charset="0"/>
            </a:endParaRPr>
          </a:p>
          <a:p>
            <a:pPr algn="l"/>
            <a:r>
              <a:rPr lang="sv-SE" b="0" i="1" dirty="0">
                <a:solidFill>
                  <a:srgbClr val="333333"/>
                </a:solidFill>
                <a:effectLst/>
                <a:latin typeface="Roboto" panose="02000000000000000000" pitchFamily="2" charset="0"/>
              </a:rPr>
              <a:t>Normalt gäller dessa riktlinjer upp till 15 år men kan också vara en vägledning högre upp i åldrarna.</a:t>
            </a:r>
            <a:endParaRPr lang="sv-SE" b="0" i="0" dirty="0">
              <a:solidFill>
                <a:srgbClr val="333333"/>
              </a:solidFill>
              <a:effectLst/>
              <a:latin typeface="Roboto" panose="02000000000000000000" pitchFamily="2" charset="0"/>
            </a:endParaRPr>
          </a:p>
          <a:p>
            <a:pPr algn="l"/>
            <a:r>
              <a:rPr lang="sv-SE" b="0" i="0" dirty="0">
                <a:solidFill>
                  <a:srgbClr val="333333"/>
                </a:solidFill>
                <a:effectLst/>
                <a:latin typeface="Roboto" panose="02000000000000000000" pitchFamily="2" charset="0"/>
              </a:rPr>
              <a:t>Vi vill ge alla samma möjlighet att trivas, utvecklas och få en trygg plats i laget/gruppen.</a:t>
            </a:r>
          </a:p>
          <a:p>
            <a:pPr algn="l"/>
            <a:r>
              <a:rPr lang="sv-SE" b="0" i="0" dirty="0">
                <a:solidFill>
                  <a:srgbClr val="333333"/>
                </a:solidFill>
                <a:effectLst/>
                <a:latin typeface="Roboto" panose="02000000000000000000" pitchFamily="2" charset="0"/>
              </a:rPr>
              <a:t>Under hela ungdomstiden värderar vi utveckling före resultat eller vinst.</a:t>
            </a:r>
          </a:p>
          <a:p>
            <a:pPr algn="l"/>
            <a:endParaRPr lang="sv-SE" b="0" i="0" dirty="0">
              <a:solidFill>
                <a:srgbClr val="333333"/>
              </a:solidFill>
              <a:effectLst/>
              <a:latin typeface="Roboto" panose="02000000000000000000" pitchFamily="2" charset="0"/>
            </a:endParaRPr>
          </a:p>
          <a:p>
            <a:endParaRPr lang="sv-SE" dirty="0"/>
          </a:p>
        </p:txBody>
      </p:sp>
      <p:sp>
        <p:nvSpPr>
          <p:cNvPr id="4" name="Platshållare för bildnummer 3"/>
          <p:cNvSpPr>
            <a:spLocks noGrp="1"/>
          </p:cNvSpPr>
          <p:nvPr>
            <p:ph type="sldNum" sz="quarter" idx="5"/>
          </p:nvPr>
        </p:nvSpPr>
        <p:spPr/>
        <p:txBody>
          <a:bodyPr/>
          <a:lstStyle/>
          <a:p>
            <a:fld id="{7BB74FE6-3461-4040-BA7D-08ADE1F01941}" type="slidenum">
              <a:rPr lang="sv-SE" smtClean="0"/>
              <a:t>22</a:t>
            </a:fld>
            <a:endParaRPr lang="sv-SE"/>
          </a:p>
        </p:txBody>
      </p:sp>
    </p:spTree>
    <p:extLst>
      <p:ext uri="{BB962C8B-B14F-4D97-AF65-F5344CB8AC3E}">
        <p14:creationId xmlns:p14="http://schemas.microsoft.com/office/powerpoint/2010/main" val="1592968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Anteckna</a:t>
            </a:r>
          </a:p>
        </p:txBody>
      </p:sp>
      <p:sp>
        <p:nvSpPr>
          <p:cNvPr id="4" name="Platshållare för bildnummer 3"/>
          <p:cNvSpPr>
            <a:spLocks noGrp="1"/>
          </p:cNvSpPr>
          <p:nvPr>
            <p:ph type="sldNum" sz="quarter" idx="5"/>
          </p:nvPr>
        </p:nvSpPr>
        <p:spPr/>
        <p:txBody>
          <a:bodyPr/>
          <a:lstStyle/>
          <a:p>
            <a:fld id="{7BB74FE6-3461-4040-BA7D-08ADE1F01941}" type="slidenum">
              <a:rPr lang="sv-SE" smtClean="0"/>
              <a:t>23</a:t>
            </a:fld>
            <a:endParaRPr lang="sv-SE"/>
          </a:p>
        </p:txBody>
      </p:sp>
    </p:spTree>
    <p:extLst>
      <p:ext uri="{BB962C8B-B14F-4D97-AF65-F5344CB8AC3E}">
        <p14:creationId xmlns:p14="http://schemas.microsoft.com/office/powerpoint/2010/main" val="192355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24</a:t>
            </a:fld>
            <a:endParaRPr/>
          </a:p>
        </p:txBody>
      </p:sp>
    </p:spTree>
    <p:extLst>
      <p:ext uri="{BB962C8B-B14F-4D97-AF65-F5344CB8AC3E}">
        <p14:creationId xmlns:p14="http://schemas.microsoft.com/office/powerpoint/2010/main" val="2680978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sv-SE" dirty="0"/>
              <a:t>Fotbollssektionen har 12 stycken arbetsteam runt sektionsstyrelsen för att få verksamheten att fungera och utvecklas. </a:t>
            </a:r>
          </a:p>
          <a:p>
            <a:pPr marL="0" lvl="0" indent="0" algn="l" rtl="0">
              <a:lnSpc>
                <a:spcPct val="100000"/>
              </a:lnSpc>
              <a:spcBef>
                <a:spcPts val="0"/>
              </a:spcBef>
              <a:spcAft>
                <a:spcPts val="0"/>
              </a:spcAft>
              <a:buClr>
                <a:schemeClr val="dk1"/>
              </a:buClr>
              <a:buSzPts val="1100"/>
              <a:buFont typeface="Calibri"/>
              <a:buNone/>
            </a:pPr>
            <a:endParaRPr lang="sv-SE" dirty="0"/>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arbetsbelastningen mindre</a:t>
            </a:r>
            <a:endParaRPr lang="sv-SE"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kostnader kan hållas nere</a:t>
            </a:r>
            <a:endParaRPr lang="sv-SE"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kunskapen större</a:t>
            </a: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Roligare</a:t>
            </a:r>
          </a:p>
          <a:p>
            <a:pPr rtl="0" fontAlgn="base">
              <a:spcBef>
                <a:spcPts val="0"/>
              </a:spcBef>
              <a:spcAft>
                <a:spcPts val="0"/>
              </a:spcAft>
              <a:buFont typeface="Arial" panose="020B0604020202020204" pitchFamily="34" charset="0"/>
              <a:buChar char="•"/>
            </a:pPr>
            <a:r>
              <a:rPr lang="sv-SE" sz="1200" b="0" i="0" u="none" strike="noStrike" dirty="0">
                <a:solidFill>
                  <a:srgbClr val="000000"/>
                </a:solidFill>
                <a:effectLst/>
                <a:latin typeface="Calibri" panose="020F0502020204030204" pitchFamily="34" charset="0"/>
              </a:rPr>
              <a:t>gemenskap</a:t>
            </a:r>
            <a:endParaRPr lang="sv-SE" sz="1200" b="0"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sv-SE" dirty="0"/>
              <a:t>Översikt av funktioner som behövs för att skapa ett starkt föräldrateam runt laget där </a:t>
            </a:r>
            <a:r>
              <a:rPr lang="sv-SE" b="1" dirty="0"/>
              <a:t>alla </a:t>
            </a:r>
            <a:r>
              <a:rPr lang="sv-SE" dirty="0"/>
              <a:t>hjälps åt. Många gör lite tillsammans gör vi mycket!</a:t>
            </a:r>
          </a:p>
          <a:p>
            <a:pPr marL="0" lvl="0" indent="0" algn="l" rtl="0">
              <a:lnSpc>
                <a:spcPct val="100000"/>
              </a:lnSpc>
              <a:spcBef>
                <a:spcPts val="0"/>
              </a:spcBef>
              <a:spcAft>
                <a:spcPts val="0"/>
              </a:spcAft>
              <a:buClr>
                <a:schemeClr val="dk1"/>
              </a:buClr>
              <a:buSzPts val="1100"/>
              <a:buFont typeface="Calibri"/>
              <a:buNone/>
            </a:pPr>
            <a:endParaRPr lang="sv-SE" dirty="0"/>
          </a:p>
          <a:p>
            <a:pPr marL="0" lvl="0" indent="0" algn="l" rtl="0">
              <a:lnSpc>
                <a:spcPct val="100000"/>
              </a:lnSpc>
              <a:spcBef>
                <a:spcPts val="0"/>
              </a:spcBef>
              <a:spcAft>
                <a:spcPts val="0"/>
              </a:spcAft>
              <a:buClr>
                <a:schemeClr val="dk1"/>
              </a:buClr>
              <a:buSzPts val="1100"/>
              <a:buFont typeface="Calibri"/>
              <a:buNone/>
            </a:pPr>
            <a:r>
              <a:rPr lang="sv-SE" u="sng" dirty="0"/>
              <a:t>Vi är en ideell förening</a:t>
            </a:r>
            <a:br>
              <a:rPr lang="sv-SE" dirty="0"/>
            </a:br>
            <a:r>
              <a:rPr lang="sv-SE" dirty="0"/>
              <a:t>Innebär att alla föräldrar behöver engagera sig i laget/sektionen/föreningen men kan välja var den vill bidra. </a:t>
            </a:r>
          </a:p>
          <a:p>
            <a:pPr marL="0" lvl="0" indent="0" algn="l" rtl="0">
              <a:lnSpc>
                <a:spcPct val="100000"/>
              </a:lnSpc>
              <a:spcBef>
                <a:spcPts val="0"/>
              </a:spcBef>
              <a:spcAft>
                <a:spcPts val="0"/>
              </a:spcAft>
              <a:buClr>
                <a:schemeClr val="dk1"/>
              </a:buClr>
              <a:buSzPts val="1100"/>
              <a:buFont typeface="Calibri"/>
              <a:buNone/>
            </a:pPr>
            <a:endParaRPr lang="sv-SE" dirty="0"/>
          </a:p>
          <a:p>
            <a:pPr marL="0" lvl="0" indent="0" algn="l" rtl="0">
              <a:lnSpc>
                <a:spcPct val="100000"/>
              </a:lnSpc>
              <a:spcBef>
                <a:spcPts val="0"/>
              </a:spcBef>
              <a:spcAft>
                <a:spcPts val="0"/>
              </a:spcAft>
              <a:buClr>
                <a:schemeClr val="dk1"/>
              </a:buClr>
              <a:buSzPts val="1100"/>
              <a:buFont typeface="Calibri"/>
              <a:buNone/>
            </a:pPr>
            <a:r>
              <a:rPr lang="sv-SE" sz="1800" b="1" i="0" dirty="0">
                <a:solidFill>
                  <a:srgbClr val="222222"/>
                </a:solidFill>
                <a:effectLst/>
                <a:latin typeface="Arial" panose="020B0604020202020204" pitchFamily="34" charset="0"/>
              </a:rPr>
              <a:t>Varje lag ska ha minst 2 representanter i team, 2 representant i </a:t>
            </a:r>
            <a:r>
              <a:rPr lang="sv-SE" sz="1800" b="1" i="0" dirty="0" err="1">
                <a:solidFill>
                  <a:srgbClr val="222222"/>
                </a:solidFill>
                <a:effectLst/>
                <a:latin typeface="Arial" panose="020B0604020202020204" pitchFamily="34" charset="0"/>
              </a:rPr>
              <a:t>plangruppen</a:t>
            </a:r>
            <a:r>
              <a:rPr lang="sv-SE" sz="1800" b="1" i="0" dirty="0">
                <a:solidFill>
                  <a:srgbClr val="222222"/>
                </a:solidFill>
                <a:effectLst/>
                <a:latin typeface="Arial" panose="020B0604020202020204" pitchFamily="34" charset="0"/>
              </a:rPr>
              <a:t> och 1 person i fikagruppen.</a:t>
            </a:r>
          </a:p>
          <a:p>
            <a:pPr marL="0" lvl="0" indent="0" algn="l" rtl="0">
              <a:lnSpc>
                <a:spcPct val="100000"/>
              </a:lnSpc>
              <a:spcBef>
                <a:spcPts val="0"/>
              </a:spcBef>
              <a:spcAft>
                <a:spcPts val="0"/>
              </a:spcAft>
              <a:buClr>
                <a:schemeClr val="dk1"/>
              </a:buClr>
              <a:buSzPts val="1100"/>
              <a:buFont typeface="Calibri"/>
              <a:buNone/>
            </a:pPr>
            <a:endParaRPr lang="sv-SE" sz="1800" b="1"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Calibri"/>
              <a:buNone/>
              <a:tabLst/>
              <a:defRPr/>
            </a:pPr>
            <a:r>
              <a:rPr lang="sv-SE" dirty="0"/>
              <a:t>Ett engagerat föräldrateam:</a:t>
            </a:r>
          </a:p>
          <a:p>
            <a:pPr marL="0" lvl="0" indent="0" algn="l" rtl="0">
              <a:lnSpc>
                <a:spcPct val="100000"/>
              </a:lnSpc>
              <a:spcBef>
                <a:spcPts val="0"/>
              </a:spcBef>
              <a:spcAft>
                <a:spcPts val="0"/>
              </a:spcAft>
              <a:buClr>
                <a:schemeClr val="dk1"/>
              </a:buClr>
              <a:buSzPts val="1100"/>
              <a:buFont typeface="Calibri"/>
              <a:buNone/>
            </a:pPr>
            <a:endParaRPr lang="sv-SE" b="1" dirty="0"/>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arbetsbelastningen mindre</a:t>
            </a:r>
            <a:endParaRPr lang="sv-SE"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kostnader kan hållas nere</a:t>
            </a:r>
            <a:endParaRPr lang="sv-SE"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kunskapen större.</a:t>
            </a: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gemenskap </a:t>
            </a:r>
          </a:p>
          <a:p>
            <a:pPr rtl="0" fontAlgn="base">
              <a:spcBef>
                <a:spcPts val="0"/>
              </a:spcBef>
              <a:spcAft>
                <a:spcPts val="0"/>
              </a:spcAft>
              <a:buFont typeface="Arial" panose="020B0604020202020204" pitchFamily="34" charset="0"/>
              <a:buChar char="•"/>
            </a:pPr>
            <a:r>
              <a:rPr lang="sv-SE" sz="1800" b="0" i="0" u="none" strike="noStrike" dirty="0">
                <a:solidFill>
                  <a:srgbClr val="000000"/>
                </a:solidFill>
                <a:effectLst/>
                <a:latin typeface="Calibri" panose="020F0502020204030204" pitchFamily="34" charset="0"/>
              </a:rPr>
              <a:t>roligare</a:t>
            </a:r>
            <a:endParaRPr lang="sv-SE" sz="1800" b="0"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Clr>
                <a:schemeClr val="dk1"/>
              </a:buClr>
              <a:buSzPts val="1100"/>
              <a:buFont typeface="Calibri"/>
              <a:buNone/>
            </a:pPr>
            <a:endParaRPr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7E00867-BD87-497C-B4A8-1CBAF382B197}" type="slidenum">
              <a:rPr lang="sv-SE" smtClean="0"/>
              <a:t>27</a:t>
            </a:fld>
            <a:endParaRPr lang="sv-SE"/>
          </a:p>
        </p:txBody>
      </p:sp>
    </p:spTree>
    <p:extLst>
      <p:ext uri="{BB962C8B-B14F-4D97-AF65-F5344CB8AC3E}">
        <p14:creationId xmlns:p14="http://schemas.microsoft.com/office/powerpoint/2010/main" val="572776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SVFF</a:t>
            </a:r>
          </a:p>
        </p:txBody>
      </p:sp>
      <p:sp>
        <p:nvSpPr>
          <p:cNvPr id="4" name="Platshållare för bildnummer 3"/>
          <p:cNvSpPr>
            <a:spLocks noGrp="1"/>
          </p:cNvSpPr>
          <p:nvPr>
            <p:ph type="sldNum" sz="quarter" idx="5"/>
          </p:nvPr>
        </p:nvSpPr>
        <p:spPr/>
        <p:txBody>
          <a:bodyPr/>
          <a:lstStyle/>
          <a:p>
            <a:fld id="{97E00867-BD87-497C-B4A8-1CBAF382B197}" type="slidenum">
              <a:rPr lang="sv-SE" smtClean="0"/>
              <a:t>28</a:t>
            </a:fld>
            <a:endParaRPr lang="sv-SE"/>
          </a:p>
        </p:txBody>
      </p:sp>
    </p:spTree>
    <p:extLst>
      <p:ext uri="{BB962C8B-B14F-4D97-AF65-F5344CB8AC3E}">
        <p14:creationId xmlns:p14="http://schemas.microsoft.com/office/powerpoint/2010/main" val="146955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Eller byt ut till annan fråga, involvera gärna föräldrar under presentationen.</a:t>
            </a:r>
            <a:endParaRPr dirty="0"/>
          </a:p>
        </p:txBody>
      </p:sp>
      <p:sp>
        <p:nvSpPr>
          <p:cNvPr id="326" name="Google Shape;32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extLst>
      <p:ext uri="{BB962C8B-B14F-4D97-AF65-F5344CB8AC3E}">
        <p14:creationId xmlns:p14="http://schemas.microsoft.com/office/powerpoint/2010/main" val="327074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5</a:t>
            </a:fld>
            <a:endParaRPr lang="sv-SE"/>
          </a:p>
        </p:txBody>
      </p:sp>
    </p:spTree>
    <p:extLst>
      <p:ext uri="{BB962C8B-B14F-4D97-AF65-F5344CB8AC3E}">
        <p14:creationId xmlns:p14="http://schemas.microsoft.com/office/powerpoint/2010/main" val="274534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6</a:t>
            </a:fld>
            <a:endParaRPr lang="sv-SE"/>
          </a:p>
        </p:txBody>
      </p:sp>
    </p:spTree>
    <p:extLst>
      <p:ext uri="{BB962C8B-B14F-4D97-AF65-F5344CB8AC3E}">
        <p14:creationId xmlns:p14="http://schemas.microsoft.com/office/powerpoint/2010/main" val="791789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7</a:t>
            </a:fld>
            <a:endParaRPr lang="sv-SE"/>
          </a:p>
        </p:txBody>
      </p:sp>
    </p:spTree>
    <p:extLst>
      <p:ext uri="{BB962C8B-B14F-4D97-AF65-F5344CB8AC3E}">
        <p14:creationId xmlns:p14="http://schemas.microsoft.com/office/powerpoint/2010/main" val="36137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8</a:t>
            </a:fld>
            <a:endParaRPr lang="sv-SE"/>
          </a:p>
        </p:txBody>
      </p:sp>
    </p:spTree>
    <p:extLst>
      <p:ext uri="{BB962C8B-B14F-4D97-AF65-F5344CB8AC3E}">
        <p14:creationId xmlns:p14="http://schemas.microsoft.com/office/powerpoint/2010/main" val="177420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endParaRPr lang="sv-SE" dirty="0">
              <a:solidFill>
                <a:srgbClr val="4D4D4D"/>
              </a:solidFill>
            </a:endParaRPr>
          </a:p>
          <a:p>
            <a:r>
              <a:rPr lang="sv-SE" sz="1200" b="1" kern="1200" dirty="0">
                <a:solidFill>
                  <a:schemeClr val="tx1"/>
                </a:solidFill>
                <a:effectLst/>
                <a:latin typeface="+mn-lt"/>
                <a:ea typeface="+mn-ea"/>
                <a:cs typeface="+mn-cs"/>
              </a:rPr>
              <a:t>Sävar IK – barns rätt till idrott genom stöd och reducerade avgifter</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Vi är en förening </a:t>
            </a:r>
            <a:r>
              <a:rPr lang="sv-SE" sz="1200" kern="1200" dirty="0">
                <a:solidFill>
                  <a:schemeClr val="tx1"/>
                </a:solidFill>
                <a:effectLst/>
                <a:latin typeface="+mn-lt"/>
                <a:ea typeface="+mn-ea"/>
                <a:cs typeface="+mn-cs"/>
              </a:rPr>
              <a:t>som står för allas rätt till idrott och alla som vill ska därför ha möjlighet att idrotta i Sävar IK. Den privata ekonomin ska inte vara ett hinder för barnens idrott.</a:t>
            </a:r>
          </a:p>
          <a:p>
            <a:r>
              <a:rPr lang="sv-SE" sz="1200" kern="1200" dirty="0">
                <a:solidFill>
                  <a:schemeClr val="tx1"/>
                </a:solidFill>
                <a:effectLst/>
                <a:latin typeface="+mn-lt"/>
                <a:ea typeface="+mn-ea"/>
                <a:cs typeface="+mn-cs"/>
              </a:rPr>
              <a:t>Föreningen kan för medlemmar besluta om reducerade avgifter eller en betalningsplan. Stöd kan ges till föreningens egna deltagar- och tävlingsavgifter. Inga pengar betalas ut till den aktive eller den aktives målsmän. </a:t>
            </a:r>
          </a:p>
          <a:p>
            <a:endParaRPr lang="sv-SE" dirty="0"/>
          </a:p>
        </p:txBody>
      </p:sp>
      <p:sp>
        <p:nvSpPr>
          <p:cNvPr id="4" name="Platshållare för bildnummer 3"/>
          <p:cNvSpPr>
            <a:spLocks noGrp="1"/>
          </p:cNvSpPr>
          <p:nvPr>
            <p:ph type="sldNum" sz="quarter" idx="5"/>
          </p:nvPr>
        </p:nvSpPr>
        <p:spPr/>
        <p:txBody>
          <a:bodyPr/>
          <a:lstStyle/>
          <a:p>
            <a:fld id="{5C0693B3-D888-4AAD-BBF9-9FC577DAF0EA}" type="slidenum">
              <a:rPr lang="sv-SE" smtClean="0"/>
              <a:t>9</a:t>
            </a:fld>
            <a:endParaRPr lang="sv-SE"/>
          </a:p>
        </p:txBody>
      </p:sp>
    </p:spTree>
    <p:extLst>
      <p:ext uri="{BB962C8B-B14F-4D97-AF65-F5344CB8AC3E}">
        <p14:creationId xmlns:p14="http://schemas.microsoft.com/office/powerpoint/2010/main" val="964209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0E9365-7C8F-4151-98CB-E34845AC520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9084954-A27F-4226-9EEC-0BDFC5E11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AD51C3C-4C3C-49D4-A42B-AFB3F12701BA}"/>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5F3C50FF-5FDE-4CDD-B15D-02F53F7228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E4B6B8-A2C0-4068-9193-1DDC6864561C}"/>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406164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C5EB70-8FA3-459A-BDD9-D32EE128FDB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93F1FC5-F04C-4887-B611-387A9A3781C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ECCD3E-2CC5-4232-BC39-4E3F178EF5FC}"/>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A097B604-3D97-47B1-AAC3-DCF6EE765A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1F261C-7D67-4576-9071-6890B37A095C}"/>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34324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71A5264-755F-489F-AFA9-558418382DF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817208-6712-435A-B261-74443711AAD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8C4432-D703-41C5-B0BC-F8997DE68646}"/>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B77CB00E-5360-4BEB-B380-43A8373755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9A775A-C1CE-4A3F-873D-D1D78D085D16}"/>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601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FD774F-1DCB-4A0A-BA2D-63873F083D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C340F25-8E57-43F1-9A73-191415BB238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C95468-8702-442E-9704-9CE18175F0BE}"/>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D1690E6C-EA4A-48BD-A59F-AE0AC9DEC3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F18F1BB-DCD5-44E8-B74A-81FC14C3D212}"/>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11113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F3927-2F87-482E-94A8-36A8E7BC01E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0104260-2EA6-4624-86A4-2DEE87935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6A971FF-84AA-4A14-A876-66C79CEABE96}"/>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514571CA-B421-491D-8C6F-3474F1582E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553B6E-9C2C-40D7-8F27-4D93D66A56CD}"/>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91109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21605C-08B8-4BE7-A233-49C4ACE5D3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8B2F18-A544-4506-9F89-38A4D06A60C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A484F2E-D9C7-454B-9956-20CF4217894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D2DE583-EB57-440D-ACAE-2153242291EA}"/>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6" name="Platshållare för sidfot 5">
            <a:extLst>
              <a:ext uri="{FF2B5EF4-FFF2-40B4-BE49-F238E27FC236}">
                <a16:creationId xmlns:a16="http://schemas.microsoft.com/office/drawing/2014/main" id="{4D00504A-61CC-417C-9585-026D8D07DB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30ED93-D839-4CE2-8DF4-A4D22C0EA6AA}"/>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17369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9F02-C42A-4067-AC1A-4450370B93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8465719-5887-46D1-B414-03E524389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F6F37A3-135B-4B07-A4D3-E0BE4CFEFA0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449E02B-4EEF-4369-8410-1E63AC2E0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24E4BD0-8894-45C6-8ADC-59280703AB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B1F5F59-8718-45B4-AFEA-067663594E89}"/>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8" name="Platshållare för sidfot 7">
            <a:extLst>
              <a:ext uri="{FF2B5EF4-FFF2-40B4-BE49-F238E27FC236}">
                <a16:creationId xmlns:a16="http://schemas.microsoft.com/office/drawing/2014/main" id="{33111D0F-9174-490C-83C2-D31DC3C8D1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B5520EB-3823-4AF3-98D4-47000BA083F9}"/>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144501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7210DE-E9C9-4845-89DE-FF04D4B1F36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7A201EF-8680-48F6-844D-7F42CEC322D4}"/>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4" name="Platshållare för sidfot 3">
            <a:extLst>
              <a:ext uri="{FF2B5EF4-FFF2-40B4-BE49-F238E27FC236}">
                <a16:creationId xmlns:a16="http://schemas.microsoft.com/office/drawing/2014/main" id="{B984F164-F44F-4C8C-BD55-C24C0BCA407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860FF9A-CE60-4ED6-9579-17D3CA4EDB6C}"/>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218378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B03F20F-DAD3-47DB-ADAF-B12ACA4B07EC}"/>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3" name="Platshållare för sidfot 2">
            <a:extLst>
              <a:ext uri="{FF2B5EF4-FFF2-40B4-BE49-F238E27FC236}">
                <a16:creationId xmlns:a16="http://schemas.microsoft.com/office/drawing/2014/main" id="{CD66FF02-A523-4AE9-9B9D-459CA81CF67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A3FB2C0-41C4-40EA-A50F-923A16CB7C24}"/>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999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B08ADA-1505-4EFD-BCE7-051B23BED7E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611AC9A-216A-48FB-B27C-E03151197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B3EF4FD-1CFA-4F49-9376-F606ACE2F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CF5C7B7-3193-4CAC-8283-589ED9638023}"/>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6" name="Platshållare för sidfot 5">
            <a:extLst>
              <a:ext uri="{FF2B5EF4-FFF2-40B4-BE49-F238E27FC236}">
                <a16:creationId xmlns:a16="http://schemas.microsoft.com/office/drawing/2014/main" id="{65852160-4037-42B8-9758-8478BF87D8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9EB2E3-0CE9-4F07-A7C4-78545EC4C9FA}"/>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52204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C0B1E8-6A57-49C0-9D23-C34E1DD4519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913996E-DC4D-4D2D-8C9E-919CDECA1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4B4BBD-FD5F-4AD8-82B9-886AA7C6E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B2453D-B4A3-423E-91EC-DEDE517EC839}"/>
              </a:ext>
            </a:extLst>
          </p:cNvPr>
          <p:cNvSpPr>
            <a:spLocks noGrp="1"/>
          </p:cNvSpPr>
          <p:nvPr>
            <p:ph type="dt" sz="half" idx="10"/>
          </p:nvPr>
        </p:nvSpPr>
        <p:spPr/>
        <p:txBody>
          <a:bodyPr/>
          <a:lstStyle/>
          <a:p>
            <a:fld id="{DCB1CF97-1136-474C-A441-FCCBDB3412EE}" type="datetimeFigureOut">
              <a:rPr lang="sv-SE" smtClean="0"/>
              <a:t>2024-05-02</a:t>
            </a:fld>
            <a:endParaRPr lang="sv-SE"/>
          </a:p>
        </p:txBody>
      </p:sp>
      <p:sp>
        <p:nvSpPr>
          <p:cNvPr id="6" name="Platshållare för sidfot 5">
            <a:extLst>
              <a:ext uri="{FF2B5EF4-FFF2-40B4-BE49-F238E27FC236}">
                <a16:creationId xmlns:a16="http://schemas.microsoft.com/office/drawing/2014/main" id="{939B1031-4820-4AF0-A2B9-3AF1ECF320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056D3F0-ED41-41AD-9347-4BD922E54228}"/>
              </a:ext>
            </a:extLst>
          </p:cNvPr>
          <p:cNvSpPr>
            <a:spLocks noGrp="1"/>
          </p:cNvSpPr>
          <p:nvPr>
            <p:ph type="sldNum" sz="quarter" idx="12"/>
          </p:nvPr>
        </p:nvSpPr>
        <p:spPr/>
        <p:txBody>
          <a:bodyPr/>
          <a:lstStyle/>
          <a:p>
            <a:fld id="{3833A417-4B34-444A-BED4-EDF86546AC7B}" type="slidenum">
              <a:rPr lang="sv-SE" smtClean="0"/>
              <a:t>‹#›</a:t>
            </a:fld>
            <a:endParaRPr lang="sv-SE"/>
          </a:p>
        </p:txBody>
      </p:sp>
    </p:spTree>
    <p:extLst>
      <p:ext uri="{BB962C8B-B14F-4D97-AF65-F5344CB8AC3E}">
        <p14:creationId xmlns:p14="http://schemas.microsoft.com/office/powerpoint/2010/main" val="131000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BA4B52E-5445-45FC-83F0-DEED195BB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5E12D84-8EC5-412D-8063-9526357B8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87EB9B-C375-4A78-9ABD-44A5F1450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1CF97-1136-474C-A441-FCCBDB3412EE}" type="datetimeFigureOut">
              <a:rPr lang="sv-SE" smtClean="0"/>
              <a:t>2024-05-02</a:t>
            </a:fld>
            <a:endParaRPr lang="sv-SE"/>
          </a:p>
        </p:txBody>
      </p:sp>
      <p:sp>
        <p:nvSpPr>
          <p:cNvPr id="5" name="Platshållare för sidfot 4">
            <a:extLst>
              <a:ext uri="{FF2B5EF4-FFF2-40B4-BE49-F238E27FC236}">
                <a16:creationId xmlns:a16="http://schemas.microsoft.com/office/drawing/2014/main" id="{6FFF7B5D-4985-4BBE-9130-E5E0F5B2F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74B598E-B1F1-4AFD-AD08-FFEA2A2CE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3A417-4B34-444A-BED4-EDF86546AC7B}" type="slidenum">
              <a:rPr lang="sv-SE" smtClean="0"/>
              <a:t>‹#›</a:t>
            </a:fld>
            <a:endParaRPr lang="sv-SE"/>
          </a:p>
        </p:txBody>
      </p:sp>
    </p:spTree>
    <p:extLst>
      <p:ext uri="{BB962C8B-B14F-4D97-AF65-F5344CB8AC3E}">
        <p14:creationId xmlns:p14="http://schemas.microsoft.com/office/powerpoint/2010/main" val="85650353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9B4C528-1526-7F2C-FE73-5E89490E066F}"/>
              </a:ext>
            </a:extLst>
          </p:cNvPr>
          <p:cNvSpPr/>
          <p:nvPr/>
        </p:nvSpPr>
        <p:spPr>
          <a:xfrm>
            <a:off x="0" y="0"/>
            <a:ext cx="2602523" cy="6858000"/>
          </a:xfrm>
          <a:prstGeom prst="rect">
            <a:avLst/>
          </a:prstGeom>
          <a:gradFill flip="none" rotWithShape="1">
            <a:gsLst>
              <a:gs pos="0">
                <a:schemeClr val="accent1">
                  <a:shade val="30000"/>
                  <a:satMod val="115000"/>
                </a:schemeClr>
              </a:gs>
              <a:gs pos="39000">
                <a:schemeClr val="accent1">
                  <a:shade val="67500"/>
                  <a:satMod val="115000"/>
                </a:schemeClr>
              </a:gs>
              <a:gs pos="100000">
                <a:schemeClr val="accent1">
                  <a:shade val="100000"/>
                  <a:satMod val="115000"/>
                </a:schemeClr>
              </a:gs>
            </a:gsLst>
            <a:lin ang="13500000" scaled="1"/>
            <a:tileRect/>
          </a:gra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Grafik, symbol, design&#10;&#10;Automatiskt genererad beskrivning">
            <a:extLst>
              <a:ext uri="{FF2B5EF4-FFF2-40B4-BE49-F238E27FC236}">
                <a16:creationId xmlns:a16="http://schemas.microsoft.com/office/drawing/2014/main" id="{EEA226C4-E11F-D6A5-17AD-D3EB3C133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45" y="1740192"/>
            <a:ext cx="4723937" cy="3377616"/>
          </a:xfrm>
          <a:prstGeom prst="rect">
            <a:avLst/>
          </a:prstGeom>
        </p:spPr>
      </p:pic>
      <p:graphicFrame>
        <p:nvGraphicFramePr>
          <p:cNvPr id="12" name="textruta 8">
            <a:extLst>
              <a:ext uri="{FF2B5EF4-FFF2-40B4-BE49-F238E27FC236}">
                <a16:creationId xmlns:a16="http://schemas.microsoft.com/office/drawing/2014/main" id="{70A14445-B4C6-6D70-EE80-C12F72E90493}"/>
              </a:ext>
            </a:extLst>
          </p:cNvPr>
          <p:cNvGraphicFramePr/>
          <p:nvPr>
            <p:extLst>
              <p:ext uri="{D42A27DB-BD31-4B8C-83A1-F6EECF244321}">
                <p14:modId xmlns:p14="http://schemas.microsoft.com/office/powerpoint/2010/main" val="135869954"/>
              </p:ext>
            </p:extLst>
          </p:nvPr>
        </p:nvGraphicFramePr>
        <p:xfrm>
          <a:off x="5228026" y="2285908"/>
          <a:ext cx="6590593" cy="418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948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7" y="640080"/>
            <a:ext cx="4217239"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SPELFORMEN 7 mot 7</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357746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a:extLst>
              <a:ext uri="{FF2B5EF4-FFF2-40B4-BE49-F238E27FC236}">
                <a16:creationId xmlns:a16="http://schemas.microsoft.com/office/drawing/2014/main" id="{08964DAD-763F-2B08-3F4C-DD8C250AEEE6}"/>
              </a:ext>
            </a:extLst>
          </p:cNvPr>
          <p:cNvPicPr>
            <a:picLocks noChangeAspect="1"/>
          </p:cNvPicPr>
          <p:nvPr/>
        </p:nvPicPr>
        <p:blipFill>
          <a:blip r:embed="rId4"/>
          <a:stretch>
            <a:fillRect/>
          </a:stretch>
        </p:blipFill>
        <p:spPr>
          <a:xfrm>
            <a:off x="1896874" y="292536"/>
            <a:ext cx="8398252" cy="6272927"/>
          </a:xfrm>
          <a:prstGeom prst="rect">
            <a:avLst/>
          </a:prstGeom>
        </p:spPr>
      </p:pic>
    </p:spTree>
    <p:extLst>
      <p:ext uri="{BB962C8B-B14F-4D97-AF65-F5344CB8AC3E}">
        <p14:creationId xmlns:p14="http://schemas.microsoft.com/office/powerpoint/2010/main" val="89641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55448" y="906021"/>
            <a:ext cx="8756952" cy="707886"/>
          </a:xfrm>
          <a:prstGeom prst="rect">
            <a:avLst/>
          </a:prstGeom>
          <a:noFill/>
        </p:spPr>
        <p:txBody>
          <a:bodyPr wrap="square" rtlCol="0">
            <a:spAutoFit/>
          </a:bodyPr>
          <a:lstStyle/>
          <a:p>
            <a:r>
              <a:rPr lang="sv-SE" sz="4000" dirty="0">
                <a:solidFill>
                  <a:srgbClr val="C00000"/>
                </a:solidFill>
                <a:latin typeface="Arial   "/>
              </a:rPr>
              <a:t>MÅLSÄTTNING 7 MOT 7</a:t>
            </a:r>
          </a:p>
        </p:txBody>
      </p:sp>
      <p:sp>
        <p:nvSpPr>
          <p:cNvPr id="6" name="textruta 5">
            <a:extLst>
              <a:ext uri="{FF2B5EF4-FFF2-40B4-BE49-F238E27FC236}">
                <a16:creationId xmlns:a16="http://schemas.microsoft.com/office/drawing/2014/main" id="{8D090C85-FFB0-EF32-126E-01FA829EC834}"/>
              </a:ext>
            </a:extLst>
          </p:cNvPr>
          <p:cNvSpPr txBox="1"/>
          <p:nvPr/>
        </p:nvSpPr>
        <p:spPr>
          <a:xfrm>
            <a:off x="1555447" y="2052304"/>
            <a:ext cx="9534919" cy="1815882"/>
          </a:xfrm>
          <a:prstGeom prst="rect">
            <a:avLst/>
          </a:prstGeom>
          <a:noFill/>
        </p:spPr>
        <p:txBody>
          <a:bodyPr wrap="square">
            <a:spAutoFit/>
          </a:bodyPr>
          <a:lstStyle/>
          <a:p>
            <a:r>
              <a:rPr lang="sv-SE" sz="2800" dirty="0"/>
              <a:t>Målsättningen med spelformen 7 mot 7 är att spelarna ska ha roligt och samtidigt lära sig så mycket som möjligt. Alla spelare ska ges förutsättningar att utvecklas utefter sina förutsättningar. </a:t>
            </a:r>
          </a:p>
          <a:p>
            <a:endParaRPr lang="sv-SE" sz="2800" dirty="0"/>
          </a:p>
        </p:txBody>
      </p:sp>
    </p:spTree>
    <p:extLst>
      <p:ext uri="{BB962C8B-B14F-4D97-AF65-F5344CB8AC3E}">
        <p14:creationId xmlns:p14="http://schemas.microsoft.com/office/powerpoint/2010/main" val="153418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55448" y="906021"/>
            <a:ext cx="8756952" cy="707886"/>
          </a:xfrm>
          <a:prstGeom prst="rect">
            <a:avLst/>
          </a:prstGeom>
          <a:noFill/>
        </p:spPr>
        <p:txBody>
          <a:bodyPr wrap="square" rtlCol="0">
            <a:spAutoFit/>
          </a:bodyPr>
          <a:lstStyle/>
          <a:p>
            <a:r>
              <a:rPr lang="sv-SE" sz="4000" dirty="0">
                <a:solidFill>
                  <a:srgbClr val="C00000"/>
                </a:solidFill>
                <a:latin typeface="Arial   "/>
              </a:rPr>
              <a:t>FORMATION 7 MOT  </a:t>
            </a:r>
            <a:r>
              <a:rPr lang="sv-SE" sz="2000" dirty="0">
                <a:solidFill>
                  <a:srgbClr val="C00000"/>
                </a:solidFill>
                <a:latin typeface="Arial   "/>
              </a:rPr>
              <a:t>(ex MV-2-3-1 eller MV-3-1-2)</a:t>
            </a:r>
          </a:p>
        </p:txBody>
      </p:sp>
      <p:sp>
        <p:nvSpPr>
          <p:cNvPr id="6" name="textruta 5">
            <a:extLst>
              <a:ext uri="{FF2B5EF4-FFF2-40B4-BE49-F238E27FC236}">
                <a16:creationId xmlns:a16="http://schemas.microsoft.com/office/drawing/2014/main" id="{8D090C85-FFB0-EF32-126E-01FA829EC834}"/>
              </a:ext>
            </a:extLst>
          </p:cNvPr>
          <p:cNvSpPr txBox="1"/>
          <p:nvPr/>
        </p:nvSpPr>
        <p:spPr>
          <a:xfrm>
            <a:off x="1555448" y="1712670"/>
            <a:ext cx="10266439" cy="5262979"/>
          </a:xfrm>
          <a:prstGeom prst="rect">
            <a:avLst/>
          </a:prstGeom>
          <a:noFill/>
        </p:spPr>
        <p:txBody>
          <a:bodyPr wrap="square">
            <a:spAutoFit/>
          </a:bodyPr>
          <a:lstStyle/>
          <a:p>
            <a:r>
              <a:rPr lang="sv-SE" sz="2800" dirty="0"/>
              <a:t>Det rekommenderas att spela med tre lagdelar (backar, mittfältare och forwards). Det är nyttigt för spelarnas lärande att variera formation, till exempel att i en match spela med tre backar och i nästa med två. </a:t>
            </a:r>
          </a:p>
          <a:p>
            <a:endParaRPr lang="sv-SE" sz="2800" dirty="0"/>
          </a:p>
          <a:p>
            <a:r>
              <a:rPr lang="sv-SE" sz="2800" dirty="0"/>
              <a:t>Vi fortsätter att poängtera att alla spelare är anfallsspelare när laget har bollen och att alla är försvarsspelare när motståndarna har bollen. </a:t>
            </a:r>
          </a:p>
          <a:p>
            <a:endParaRPr lang="sv-SE" sz="2800" dirty="0"/>
          </a:p>
          <a:p>
            <a:r>
              <a:rPr lang="sv-SE" sz="2800" b="1" dirty="0"/>
              <a:t>Riktlinje Sävar IK</a:t>
            </a:r>
            <a:br>
              <a:rPr lang="sv-SE" sz="2800" dirty="0"/>
            </a:br>
            <a:r>
              <a:rPr lang="sv-SE" sz="2800" dirty="0"/>
              <a:t>Spelarnas lärande stimuleras även av att de får spela på olika positioner, till exempel vara målvakt i en match och forward i nästa.</a:t>
            </a:r>
            <a:endParaRPr lang="sv-SE" sz="2800" dirty="0">
              <a:solidFill>
                <a:schemeClr val="tx1">
                  <a:lumMod val="85000"/>
                  <a:lumOff val="15000"/>
                </a:schemeClr>
              </a:solidFill>
            </a:endParaRPr>
          </a:p>
          <a:p>
            <a:endParaRPr lang="sv-SE" sz="2800" dirty="0"/>
          </a:p>
        </p:txBody>
      </p:sp>
    </p:spTree>
    <p:extLst>
      <p:ext uri="{BB962C8B-B14F-4D97-AF65-F5344CB8AC3E}">
        <p14:creationId xmlns:p14="http://schemas.microsoft.com/office/powerpoint/2010/main" val="101307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55448" y="906021"/>
            <a:ext cx="8756952" cy="707886"/>
          </a:xfrm>
          <a:prstGeom prst="rect">
            <a:avLst/>
          </a:prstGeom>
          <a:noFill/>
        </p:spPr>
        <p:txBody>
          <a:bodyPr wrap="square" rtlCol="0">
            <a:spAutoFit/>
          </a:bodyPr>
          <a:lstStyle/>
          <a:p>
            <a:pPr algn="ctr"/>
            <a:r>
              <a:rPr lang="sv-SE" sz="4000" dirty="0">
                <a:solidFill>
                  <a:srgbClr val="C00000"/>
                </a:solidFill>
                <a:latin typeface="Arial   "/>
              </a:rPr>
              <a:t>ARBETSSÄTT</a:t>
            </a:r>
            <a:endParaRPr lang="sv-SE" sz="2400" dirty="0">
              <a:solidFill>
                <a:srgbClr val="C00000"/>
              </a:solidFill>
              <a:latin typeface="Arial   "/>
            </a:endParaRPr>
          </a:p>
        </p:txBody>
      </p:sp>
      <p:pic>
        <p:nvPicPr>
          <p:cNvPr id="5" name="Bildobjekt 4">
            <a:extLst>
              <a:ext uri="{FF2B5EF4-FFF2-40B4-BE49-F238E27FC236}">
                <a16:creationId xmlns:a16="http://schemas.microsoft.com/office/drawing/2014/main" id="{8BCA9DA5-3E40-BE8F-EF09-E10268BB0DA3}"/>
              </a:ext>
            </a:extLst>
          </p:cNvPr>
          <p:cNvPicPr>
            <a:picLocks noChangeAspect="1"/>
          </p:cNvPicPr>
          <p:nvPr/>
        </p:nvPicPr>
        <p:blipFill>
          <a:blip r:embed="rId4"/>
          <a:stretch>
            <a:fillRect/>
          </a:stretch>
        </p:blipFill>
        <p:spPr>
          <a:xfrm>
            <a:off x="1321496" y="1613907"/>
            <a:ext cx="9493259" cy="4541126"/>
          </a:xfrm>
          <a:prstGeom prst="rect">
            <a:avLst/>
          </a:prstGeom>
        </p:spPr>
      </p:pic>
    </p:spTree>
    <p:extLst>
      <p:ext uri="{BB962C8B-B14F-4D97-AF65-F5344CB8AC3E}">
        <p14:creationId xmlns:p14="http://schemas.microsoft.com/office/powerpoint/2010/main" val="7231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35544" y="733742"/>
            <a:ext cx="8756952" cy="1077218"/>
          </a:xfrm>
          <a:prstGeom prst="rect">
            <a:avLst/>
          </a:prstGeom>
          <a:noFill/>
        </p:spPr>
        <p:txBody>
          <a:bodyPr wrap="square" rtlCol="0">
            <a:spAutoFit/>
          </a:bodyPr>
          <a:lstStyle/>
          <a:p>
            <a:pPr algn="ctr"/>
            <a:r>
              <a:rPr lang="sv-SE" sz="4000" dirty="0">
                <a:solidFill>
                  <a:srgbClr val="C00000"/>
                </a:solidFill>
                <a:latin typeface="Arial   "/>
              </a:rPr>
              <a:t>SÅ TRÄNAR OCH SPELAR VI</a:t>
            </a:r>
          </a:p>
          <a:p>
            <a:pPr algn="ctr"/>
            <a:r>
              <a:rPr lang="sv-SE" sz="2400" dirty="0">
                <a:solidFill>
                  <a:schemeClr val="tx1">
                    <a:lumMod val="85000"/>
                    <a:lumOff val="15000"/>
                  </a:schemeClr>
                </a:solidFill>
              </a:rPr>
              <a:t>Spelformen 7 mot 7</a:t>
            </a:r>
          </a:p>
        </p:txBody>
      </p:sp>
      <p:pic>
        <p:nvPicPr>
          <p:cNvPr id="5" name="Bildobjekt 4">
            <a:extLst>
              <a:ext uri="{FF2B5EF4-FFF2-40B4-BE49-F238E27FC236}">
                <a16:creationId xmlns:a16="http://schemas.microsoft.com/office/drawing/2014/main" id="{90388716-1DDD-22AC-853E-6D2C0E74F418}"/>
              </a:ext>
            </a:extLst>
          </p:cNvPr>
          <p:cNvPicPr>
            <a:picLocks noChangeAspect="1"/>
          </p:cNvPicPr>
          <p:nvPr/>
        </p:nvPicPr>
        <p:blipFill rotWithShape="1">
          <a:blip r:embed="rId4"/>
          <a:srcRect t="3408"/>
          <a:stretch/>
        </p:blipFill>
        <p:spPr>
          <a:xfrm>
            <a:off x="2334469" y="1810960"/>
            <a:ext cx="7159101" cy="4866934"/>
          </a:xfrm>
          <a:prstGeom prst="rect">
            <a:avLst/>
          </a:prstGeom>
        </p:spPr>
      </p:pic>
    </p:spTree>
    <p:extLst>
      <p:ext uri="{BB962C8B-B14F-4D97-AF65-F5344CB8AC3E}">
        <p14:creationId xmlns:p14="http://schemas.microsoft.com/office/powerpoint/2010/main" val="305867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a:extLst>
              <a:ext uri="{FF2B5EF4-FFF2-40B4-BE49-F238E27FC236}">
                <a16:creationId xmlns:a16="http://schemas.microsoft.com/office/drawing/2014/main" id="{07DF5F6A-95B9-8062-6566-E0000D3139C6}"/>
              </a:ext>
            </a:extLst>
          </p:cNvPr>
          <p:cNvPicPr>
            <a:picLocks noChangeAspect="1"/>
          </p:cNvPicPr>
          <p:nvPr/>
        </p:nvPicPr>
        <p:blipFill>
          <a:blip r:embed="rId4"/>
          <a:stretch>
            <a:fillRect/>
          </a:stretch>
        </p:blipFill>
        <p:spPr>
          <a:xfrm>
            <a:off x="2028914" y="328783"/>
            <a:ext cx="8134171" cy="6200433"/>
          </a:xfrm>
          <a:prstGeom prst="rect">
            <a:avLst/>
          </a:prstGeom>
        </p:spPr>
      </p:pic>
    </p:spTree>
    <p:extLst>
      <p:ext uri="{BB962C8B-B14F-4D97-AF65-F5344CB8AC3E}">
        <p14:creationId xmlns:p14="http://schemas.microsoft.com/office/powerpoint/2010/main" val="307020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5" name="Bildobjekt 4">
            <a:extLst>
              <a:ext uri="{FF2B5EF4-FFF2-40B4-BE49-F238E27FC236}">
                <a16:creationId xmlns:a16="http://schemas.microsoft.com/office/drawing/2014/main" id="{9549505F-2A60-D314-0F55-31CA2586C8F6}"/>
              </a:ext>
            </a:extLst>
          </p:cNvPr>
          <p:cNvPicPr>
            <a:picLocks noChangeAspect="1"/>
          </p:cNvPicPr>
          <p:nvPr/>
        </p:nvPicPr>
        <p:blipFill rotWithShape="1">
          <a:blip r:embed="rId4"/>
          <a:srcRect t="1530"/>
          <a:stretch/>
        </p:blipFill>
        <p:spPr>
          <a:xfrm>
            <a:off x="1713411" y="313509"/>
            <a:ext cx="8765177" cy="6349149"/>
          </a:xfrm>
          <a:prstGeom prst="rect">
            <a:avLst/>
          </a:prstGeom>
        </p:spPr>
      </p:pic>
    </p:spTree>
    <p:extLst>
      <p:ext uri="{BB962C8B-B14F-4D97-AF65-F5344CB8AC3E}">
        <p14:creationId xmlns:p14="http://schemas.microsoft.com/office/powerpoint/2010/main" val="270815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2" name="textruta 1">
            <a:extLst>
              <a:ext uri="{FF2B5EF4-FFF2-40B4-BE49-F238E27FC236}">
                <a16:creationId xmlns:a16="http://schemas.microsoft.com/office/drawing/2014/main" id="{46D20275-442E-0E27-49FD-E855FBF1C494}"/>
              </a:ext>
            </a:extLst>
          </p:cNvPr>
          <p:cNvSpPr txBox="1"/>
          <p:nvPr/>
        </p:nvSpPr>
        <p:spPr>
          <a:xfrm>
            <a:off x="1555448" y="906021"/>
            <a:ext cx="8756952" cy="707886"/>
          </a:xfrm>
          <a:prstGeom prst="rect">
            <a:avLst/>
          </a:prstGeom>
          <a:noFill/>
        </p:spPr>
        <p:txBody>
          <a:bodyPr wrap="square" rtlCol="0">
            <a:spAutoFit/>
          </a:bodyPr>
          <a:lstStyle/>
          <a:p>
            <a:r>
              <a:rPr lang="sv-SE" sz="4000" dirty="0">
                <a:solidFill>
                  <a:srgbClr val="C00000"/>
                </a:solidFill>
                <a:latin typeface="Arial   "/>
              </a:rPr>
              <a:t>UTRUSTNING PÅ MATCH</a:t>
            </a:r>
          </a:p>
        </p:txBody>
      </p:sp>
      <p:sp>
        <p:nvSpPr>
          <p:cNvPr id="6" name="textruta 5">
            <a:extLst>
              <a:ext uri="{FF2B5EF4-FFF2-40B4-BE49-F238E27FC236}">
                <a16:creationId xmlns:a16="http://schemas.microsoft.com/office/drawing/2014/main" id="{8D090C85-FFB0-EF32-126E-01FA829EC834}"/>
              </a:ext>
            </a:extLst>
          </p:cNvPr>
          <p:cNvSpPr txBox="1"/>
          <p:nvPr/>
        </p:nvSpPr>
        <p:spPr>
          <a:xfrm>
            <a:off x="1555448" y="2052304"/>
            <a:ext cx="6093724" cy="2677656"/>
          </a:xfrm>
          <a:prstGeom prst="rect">
            <a:avLst/>
          </a:prstGeom>
          <a:noFill/>
        </p:spPr>
        <p:txBody>
          <a:bodyPr wrap="square">
            <a:spAutoFit/>
          </a:bodyPr>
          <a:lstStyle/>
          <a:p>
            <a:pPr marL="457200" indent="-457200">
              <a:buFont typeface="Wingdings" panose="05000000000000000000" pitchFamily="2" charset="2"/>
              <a:buChar char="§"/>
            </a:pPr>
            <a:r>
              <a:rPr lang="sv-SE" sz="2800" dirty="0">
                <a:solidFill>
                  <a:schemeClr val="tx1">
                    <a:lumMod val="85000"/>
                    <a:lumOff val="15000"/>
                  </a:schemeClr>
                </a:solidFill>
              </a:rPr>
              <a:t>Matchtröja (lånas av föreningen)</a:t>
            </a:r>
          </a:p>
          <a:p>
            <a:pPr marL="457200" indent="-457200">
              <a:buFont typeface="Wingdings" panose="05000000000000000000" pitchFamily="2" charset="2"/>
              <a:buChar char="§"/>
            </a:pPr>
            <a:r>
              <a:rPr lang="sv-SE" sz="2800" dirty="0">
                <a:solidFill>
                  <a:schemeClr val="tx1">
                    <a:lumMod val="85000"/>
                    <a:lumOff val="15000"/>
                  </a:schemeClr>
                </a:solidFill>
              </a:rPr>
              <a:t>Byxor</a:t>
            </a:r>
          </a:p>
          <a:p>
            <a:pPr marL="457200" indent="-457200">
              <a:buFont typeface="Wingdings" panose="05000000000000000000" pitchFamily="2" charset="2"/>
              <a:buChar char="§"/>
            </a:pPr>
            <a:r>
              <a:rPr lang="sv-SE" sz="2800" dirty="0">
                <a:solidFill>
                  <a:schemeClr val="tx1">
                    <a:lumMod val="85000"/>
                    <a:lumOff val="15000"/>
                  </a:schemeClr>
                </a:solidFill>
              </a:rPr>
              <a:t>Strumpor</a:t>
            </a:r>
          </a:p>
          <a:p>
            <a:pPr marL="457200" indent="-457200">
              <a:buFont typeface="Wingdings" panose="05000000000000000000" pitchFamily="2" charset="2"/>
              <a:buChar char="§"/>
            </a:pPr>
            <a:r>
              <a:rPr lang="sv-SE" sz="2800" dirty="0">
                <a:solidFill>
                  <a:schemeClr val="tx1">
                    <a:lumMod val="85000"/>
                    <a:lumOff val="15000"/>
                  </a:schemeClr>
                </a:solidFill>
              </a:rPr>
              <a:t>Benskydd</a:t>
            </a:r>
          </a:p>
          <a:p>
            <a:pPr marL="457200" indent="-457200">
              <a:buFont typeface="Wingdings" panose="05000000000000000000" pitchFamily="2" charset="2"/>
              <a:buChar char="§"/>
            </a:pPr>
            <a:r>
              <a:rPr lang="sv-SE" sz="2800" dirty="0">
                <a:solidFill>
                  <a:schemeClr val="tx1">
                    <a:lumMod val="85000"/>
                    <a:lumOff val="15000"/>
                  </a:schemeClr>
                </a:solidFill>
              </a:rPr>
              <a:t>Skor</a:t>
            </a:r>
          </a:p>
          <a:p>
            <a:pPr marL="457200" indent="-457200">
              <a:buFont typeface="Wingdings" panose="05000000000000000000" pitchFamily="2" charset="2"/>
              <a:buChar char="§"/>
            </a:pPr>
            <a:r>
              <a:rPr lang="sv-SE" sz="2800" dirty="0">
                <a:solidFill>
                  <a:schemeClr val="tx1">
                    <a:lumMod val="85000"/>
                    <a:lumOff val="15000"/>
                  </a:schemeClr>
                </a:solidFill>
              </a:rPr>
              <a:t>Vattenflaska</a:t>
            </a:r>
          </a:p>
        </p:txBody>
      </p:sp>
      <p:pic>
        <p:nvPicPr>
          <p:cNvPr id="7" name="Google Shape;581;p41" descr="Lek03.png">
            <a:extLst>
              <a:ext uri="{FF2B5EF4-FFF2-40B4-BE49-F238E27FC236}">
                <a16:creationId xmlns:a16="http://schemas.microsoft.com/office/drawing/2014/main" id="{2287E8C5-C97B-778F-2B35-39AA7F4FA5B9}"/>
              </a:ext>
            </a:extLst>
          </p:cNvPr>
          <p:cNvPicPr preferRelativeResize="0"/>
          <p:nvPr/>
        </p:nvPicPr>
        <p:blipFill rotWithShape="1">
          <a:blip r:embed="rId4">
            <a:alphaModFix/>
          </a:blip>
          <a:srcRect/>
          <a:stretch/>
        </p:blipFill>
        <p:spPr>
          <a:xfrm>
            <a:off x="9871753" y="2796348"/>
            <a:ext cx="1945028" cy="2933841"/>
          </a:xfrm>
          <a:prstGeom prst="rect">
            <a:avLst/>
          </a:prstGeom>
          <a:noFill/>
          <a:ln>
            <a:noFill/>
          </a:ln>
        </p:spPr>
      </p:pic>
      <p:pic>
        <p:nvPicPr>
          <p:cNvPr id="3" name="Google Shape;94;p1" descr="Kompisar.png">
            <a:extLst>
              <a:ext uri="{FF2B5EF4-FFF2-40B4-BE49-F238E27FC236}">
                <a16:creationId xmlns:a16="http://schemas.microsoft.com/office/drawing/2014/main" id="{4EA9503D-F499-AC7E-2CDA-B55AE1C24F91}"/>
              </a:ext>
            </a:extLst>
          </p:cNvPr>
          <p:cNvPicPr preferRelativeResize="0"/>
          <p:nvPr/>
        </p:nvPicPr>
        <p:blipFill rotWithShape="1">
          <a:blip r:embed="rId5">
            <a:alphaModFix/>
          </a:blip>
          <a:srcRect/>
          <a:stretch/>
        </p:blipFill>
        <p:spPr>
          <a:xfrm>
            <a:off x="7604879" y="3764277"/>
            <a:ext cx="2237362" cy="2749684"/>
          </a:xfrm>
          <a:prstGeom prst="rect">
            <a:avLst/>
          </a:prstGeom>
          <a:noFill/>
          <a:ln>
            <a:noFill/>
          </a:ln>
        </p:spPr>
      </p:pic>
    </p:spTree>
    <p:extLst>
      <p:ext uri="{BB962C8B-B14F-4D97-AF65-F5344CB8AC3E}">
        <p14:creationId xmlns:p14="http://schemas.microsoft.com/office/powerpoint/2010/main" val="185134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7" y="640080"/>
            <a:ext cx="4217239"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ALLTID ETT FÖREDÖME!</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403713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6" y="1911639"/>
            <a:ext cx="8706425" cy="4401205"/>
          </a:xfrm>
          <a:prstGeom prst="rect">
            <a:avLst/>
          </a:prstGeom>
          <a:noFill/>
        </p:spPr>
        <p:txBody>
          <a:bodyPr wrap="square" rtlCol="0">
            <a:spAutoFit/>
          </a:bodyPr>
          <a:lstStyle/>
          <a:p>
            <a:pPr marL="457200" marR="0" lvl="0" indent="-457200" algn="l" rtl="0">
              <a:spcBef>
                <a:spcPts val="0"/>
              </a:spcBef>
              <a:spcAft>
                <a:spcPts val="0"/>
              </a:spcAft>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Calibri"/>
              </a:rPr>
              <a:t>Presentation</a:t>
            </a:r>
          </a:p>
          <a:p>
            <a:pPr marL="457200" marR="0" lvl="0" indent="-457200" algn="l" rtl="0">
              <a:spcBef>
                <a:spcPts val="0"/>
              </a:spcBef>
              <a:spcAft>
                <a:spcPts val="0"/>
              </a:spcAft>
              <a:buClr>
                <a:schemeClr val="dk1"/>
              </a:buClr>
              <a:buSzPts val="2800"/>
              <a:buFont typeface="Wingdings" panose="05000000000000000000" pitchFamily="2" charset="2"/>
              <a:buChar char="§"/>
            </a:pP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457200" algn="l" rtl="0">
              <a:spcBef>
                <a:spcPts val="0"/>
              </a:spcBef>
              <a:spcAft>
                <a:spcPts val="0"/>
              </a:spcAft>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Säsongen 20XX</a:t>
            </a:r>
          </a:p>
          <a:p>
            <a:pPr marR="0" lvl="0" algn="l" rtl="0">
              <a:spcBef>
                <a:spcPts val="0"/>
              </a:spcBef>
              <a:spcAft>
                <a:spcPts val="0"/>
              </a:spcAft>
              <a:buClr>
                <a:schemeClr val="dk1"/>
              </a:buClr>
              <a:buSzPts val="2800"/>
            </a:pP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Värdegrund – Alltid ett föredöme!</a:t>
            </a:r>
          </a:p>
          <a:p>
            <a:pPr marR="0" lvl="0" algn="l" rtl="0">
              <a:spcBef>
                <a:spcPts val="0"/>
              </a:spcBef>
              <a:spcAft>
                <a:spcPts val="0"/>
              </a:spcAft>
              <a:buClr>
                <a:schemeClr val="dk1"/>
              </a:buClr>
              <a:buSzPts val="2800"/>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sv-SE"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Spelformen 7 mot 7</a:t>
            </a:r>
          </a:p>
          <a:p>
            <a:pPr>
              <a:buClr>
                <a:schemeClr val="dk1"/>
              </a:buClr>
              <a:buSzPts val="2800"/>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sv-SE" sz="1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buClr>
                <a:schemeClr val="dk1"/>
              </a:buClr>
              <a:buSzPts val="28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Föräldrateam </a:t>
            </a:r>
          </a:p>
          <a:p>
            <a:pPr>
              <a:buClr>
                <a:schemeClr val="dk1"/>
              </a:buClr>
              <a:buSzPts val="2800"/>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KVÄLLENS AGENDA</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407046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8F367BA9-58ED-657B-1E2F-2D649E3230D2}"/>
              </a:ext>
            </a:extLst>
          </p:cNvPr>
          <p:cNvPicPr>
            <a:picLocks noChangeAspect="1"/>
          </p:cNvPicPr>
          <p:nvPr/>
        </p:nvPicPr>
        <p:blipFill>
          <a:blip r:embed="rId3"/>
          <a:stretch>
            <a:fillRect/>
          </a:stretch>
        </p:blipFill>
        <p:spPr>
          <a:xfrm>
            <a:off x="2044657" y="276174"/>
            <a:ext cx="8912584" cy="6305652"/>
          </a:xfrm>
          <a:prstGeom prst="roundRect">
            <a:avLst>
              <a:gd name="adj" fmla="val 1858"/>
            </a:avLst>
          </a:prstGeom>
          <a:solidFill>
            <a:srgbClr val="FFFFFF">
              <a:shade val="85000"/>
            </a:srgbClr>
          </a:solidFill>
          <a:effectLst>
            <a:outerShdw blurRad="50800" dist="50800" dir="5400000" algn="tl" rotWithShape="0">
              <a:srgbClr val="000000">
                <a:alpha val="43000"/>
              </a:srgbClr>
            </a:outerShdw>
          </a:effectLst>
          <a:scene3d>
            <a:camera prst="orthographicFront"/>
            <a:lightRig rig="twoPt" dir="t">
              <a:rot lat="0" lon="0" rev="7200000"/>
            </a:lightRig>
          </a:scene3d>
          <a:sp3d>
            <a:bevelT w="25400" h="19050"/>
            <a:contourClr>
              <a:srgbClr val="FFFFFF"/>
            </a:contourClr>
          </a:sp3d>
        </p:spPr>
      </p:pic>
      <p:pic>
        <p:nvPicPr>
          <p:cNvPr id="2" name="Google Shape;100;p1">
            <a:extLst>
              <a:ext uri="{FF2B5EF4-FFF2-40B4-BE49-F238E27FC236}">
                <a16:creationId xmlns:a16="http://schemas.microsoft.com/office/drawing/2014/main" id="{08E70C44-7BE6-B48D-1931-EDACC072CD66}"/>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96487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Grafik, symbol, design&#10;&#10;Automatiskt genererad beskrivning">
            <a:extLst>
              <a:ext uri="{FF2B5EF4-FFF2-40B4-BE49-F238E27FC236}">
                <a16:creationId xmlns:a16="http://schemas.microsoft.com/office/drawing/2014/main" id="{50C2D84F-B89B-021D-0471-C79EAD18C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141" y="218716"/>
            <a:ext cx="1416419" cy="1012740"/>
          </a:xfrm>
          <a:prstGeom prst="rect">
            <a:avLst/>
          </a:prstGeom>
        </p:spPr>
      </p:pic>
      <p:pic>
        <p:nvPicPr>
          <p:cNvPr id="2" name="Bildobjekt 1">
            <a:extLst>
              <a:ext uri="{FF2B5EF4-FFF2-40B4-BE49-F238E27FC236}">
                <a16:creationId xmlns:a16="http://schemas.microsoft.com/office/drawing/2014/main" id="{B912C653-BE1D-9F17-1ED5-A141426ECF7F}"/>
              </a:ext>
            </a:extLst>
          </p:cNvPr>
          <p:cNvPicPr>
            <a:picLocks noChangeAspect="1"/>
          </p:cNvPicPr>
          <p:nvPr/>
        </p:nvPicPr>
        <p:blipFill>
          <a:blip r:embed="rId4"/>
          <a:stretch>
            <a:fillRect/>
          </a:stretch>
        </p:blipFill>
        <p:spPr>
          <a:xfrm>
            <a:off x="2128145" y="1591660"/>
            <a:ext cx="7935710" cy="4457304"/>
          </a:xfrm>
          <a:prstGeom prst="rect">
            <a:avLst/>
          </a:prstGeom>
        </p:spPr>
      </p:pic>
      <p:sp>
        <p:nvSpPr>
          <p:cNvPr id="3" name="textruta 2">
            <a:extLst>
              <a:ext uri="{FF2B5EF4-FFF2-40B4-BE49-F238E27FC236}">
                <a16:creationId xmlns:a16="http://schemas.microsoft.com/office/drawing/2014/main" id="{C2DAAB4D-3FFF-4B1E-ADF0-882BA55E75B8}"/>
              </a:ext>
            </a:extLst>
          </p:cNvPr>
          <p:cNvSpPr txBox="1"/>
          <p:nvPr/>
        </p:nvSpPr>
        <p:spPr>
          <a:xfrm>
            <a:off x="889686" y="424749"/>
            <a:ext cx="9428205" cy="954107"/>
          </a:xfrm>
          <a:prstGeom prst="rect">
            <a:avLst/>
          </a:prstGeom>
          <a:noFill/>
        </p:spPr>
        <p:txBody>
          <a:bodyPr wrap="square" rtlCol="0">
            <a:spAutoFit/>
          </a:bodyPr>
          <a:lstStyle/>
          <a:p>
            <a:pPr algn="ctr"/>
            <a:r>
              <a:rPr lang="sv-SE" sz="4000" dirty="0">
                <a:solidFill>
                  <a:schemeClr val="tx1">
                    <a:lumMod val="75000"/>
                    <a:lumOff val="25000"/>
                  </a:schemeClr>
                </a:solidFill>
                <a:latin typeface="Arial Nova Light" panose="020B0304020202020204" pitchFamily="34" charset="0"/>
                <a:cs typeface="Arial" panose="020B0604020202020204" pitchFamily="34" charset="0"/>
              </a:rPr>
              <a:t>SÄVAR IK:S VÄGLEDNING &amp; RIKTLINJER</a:t>
            </a:r>
          </a:p>
          <a:p>
            <a:pPr algn="ctr"/>
            <a:r>
              <a:rPr lang="sv-SE" sz="1600" dirty="0">
                <a:solidFill>
                  <a:srgbClr val="4D4D4D"/>
                </a:solidFill>
              </a:rPr>
              <a:t>Vi följer Riksidrottsförbundets anvisningar för barn och ungdomsidrott.</a:t>
            </a:r>
          </a:p>
        </p:txBody>
      </p:sp>
    </p:spTree>
    <p:extLst>
      <p:ext uri="{BB962C8B-B14F-4D97-AF65-F5344CB8AC3E}">
        <p14:creationId xmlns:p14="http://schemas.microsoft.com/office/powerpoint/2010/main" val="288464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Grafik, symbol, design&#10;&#10;Automatiskt genererad beskrivning">
            <a:extLst>
              <a:ext uri="{FF2B5EF4-FFF2-40B4-BE49-F238E27FC236}">
                <a16:creationId xmlns:a16="http://schemas.microsoft.com/office/drawing/2014/main" id="{50C2D84F-B89B-021D-0471-C79EAD18C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141" y="218716"/>
            <a:ext cx="1416419" cy="1012740"/>
          </a:xfrm>
          <a:prstGeom prst="rect">
            <a:avLst/>
          </a:prstGeom>
        </p:spPr>
      </p:pic>
      <p:sp>
        <p:nvSpPr>
          <p:cNvPr id="5" name="textruta 4">
            <a:extLst>
              <a:ext uri="{FF2B5EF4-FFF2-40B4-BE49-F238E27FC236}">
                <a16:creationId xmlns:a16="http://schemas.microsoft.com/office/drawing/2014/main" id="{5940C3B1-752F-2B9C-950D-BFA20E7673C2}"/>
              </a:ext>
            </a:extLst>
          </p:cNvPr>
          <p:cNvSpPr txBox="1"/>
          <p:nvPr/>
        </p:nvSpPr>
        <p:spPr>
          <a:xfrm>
            <a:off x="562086" y="314965"/>
            <a:ext cx="10489091" cy="6304290"/>
          </a:xfrm>
          <a:prstGeom prst="rect">
            <a:avLst/>
          </a:prstGeom>
          <a:noFill/>
        </p:spPr>
        <p:txBody>
          <a:bodyPr wrap="square">
            <a:spAutoFit/>
          </a:bodyPr>
          <a:lstStyle/>
          <a:p>
            <a:pPr rtl="0">
              <a:spcBef>
                <a:spcPts val="0"/>
              </a:spcBef>
              <a:spcAft>
                <a:spcPts val="0"/>
              </a:spcAft>
            </a:pPr>
            <a:r>
              <a:rPr lang="sv-SE" sz="1400" b="1" i="0" u="none" strike="noStrike" dirty="0">
                <a:solidFill>
                  <a:schemeClr val="tx1">
                    <a:lumMod val="85000"/>
                    <a:lumOff val="15000"/>
                  </a:schemeClr>
                </a:solidFill>
                <a:effectLst/>
              </a:rPr>
              <a:t>Riktlinjer för barn och ungdomar (upp till 15 år)</a:t>
            </a:r>
            <a:endParaRPr lang="sv-SE" sz="1400" b="0" dirty="0">
              <a:solidFill>
                <a:schemeClr val="tx1">
                  <a:lumMod val="85000"/>
                  <a:lumOff val="15000"/>
                </a:schemeClr>
              </a:solidFill>
              <a:effectLst/>
            </a:endParaRPr>
          </a:p>
          <a:p>
            <a:pPr rtl="0">
              <a:spcBef>
                <a:spcPts val="0"/>
              </a:spcBef>
              <a:spcAft>
                <a:spcPts val="0"/>
              </a:spcAft>
            </a:pPr>
            <a:r>
              <a:rPr lang="sv-SE" sz="1400" b="0" i="0" u="none" strike="noStrike" dirty="0">
                <a:solidFill>
                  <a:schemeClr val="tx1">
                    <a:lumMod val="85000"/>
                    <a:lumOff val="15000"/>
                  </a:schemeClr>
                </a:solidFill>
                <a:effectLst/>
              </a:rPr>
              <a:t>Vi vill ge alla samma möjlighet att trivas, utvecklas och få en trygg plats i laget/gruppen.</a:t>
            </a:r>
            <a:endParaRPr lang="sv-SE" sz="1400" b="0" dirty="0">
              <a:solidFill>
                <a:schemeClr val="tx1">
                  <a:lumMod val="85000"/>
                  <a:lumOff val="15000"/>
                </a:schemeClr>
              </a:solidFill>
              <a:effectLst/>
            </a:endParaRPr>
          </a:p>
          <a:p>
            <a:pPr rtl="0">
              <a:spcBef>
                <a:spcPts val="0"/>
              </a:spcBef>
              <a:spcAft>
                <a:spcPts val="0"/>
              </a:spcAft>
            </a:pPr>
            <a:r>
              <a:rPr lang="sv-SE" sz="1400" b="0" i="0" u="none" strike="noStrike" dirty="0">
                <a:solidFill>
                  <a:schemeClr val="tx1">
                    <a:lumMod val="85000"/>
                    <a:lumOff val="15000"/>
                  </a:schemeClr>
                </a:solidFill>
                <a:effectLst/>
              </a:rPr>
              <a:t>Under hela ungdomstiden värderar vi utveckling före resultat eller vinst.</a:t>
            </a:r>
            <a:endParaRPr lang="sv-SE" sz="1400" b="0" dirty="0">
              <a:solidFill>
                <a:schemeClr val="tx1">
                  <a:lumMod val="85000"/>
                  <a:lumOff val="15000"/>
                </a:schemeClr>
              </a:solidFill>
              <a:effectLst/>
            </a:endParaRPr>
          </a:p>
          <a:p>
            <a:pPr marL="238125" rtl="0" fontAlgn="base">
              <a:spcBef>
                <a:spcPts val="140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Vi har en </a:t>
            </a:r>
            <a:r>
              <a:rPr lang="sv-SE" sz="1400" b="1" i="0" u="none" strike="noStrike" dirty="0">
                <a:solidFill>
                  <a:schemeClr val="tx1">
                    <a:lumMod val="85000"/>
                    <a:lumOff val="15000"/>
                  </a:schemeClr>
                </a:solidFill>
                <a:effectLst/>
              </a:rPr>
              <a:t>ambitionsnivå</a:t>
            </a:r>
            <a:r>
              <a:rPr lang="sv-SE" sz="1400" b="0" i="0" u="none" strike="noStrike" dirty="0">
                <a:solidFill>
                  <a:schemeClr val="tx1">
                    <a:lumMod val="85000"/>
                    <a:lumOff val="15000"/>
                  </a:schemeClr>
                </a:solidFill>
                <a:effectLst/>
              </a:rPr>
              <a:t> som är rimlig för barns och föräldrars tid, kapacitet och ekonomi (inkl. försäljning). Det betyder att vi normalt deltar i 1-2 lokala cuper, samt 1 cup/tävling med längre resor och övernattning per år (i första hand i norra Sverige </a:t>
            </a:r>
            <a:r>
              <a:rPr lang="sv-SE" sz="1400" b="0" i="0" u="none" strike="noStrike" dirty="0" err="1">
                <a:solidFill>
                  <a:schemeClr val="tx1">
                    <a:lumMod val="85000"/>
                    <a:lumOff val="15000"/>
                  </a:schemeClr>
                </a:solidFill>
                <a:effectLst/>
              </a:rPr>
              <a:t>pga</a:t>
            </a:r>
            <a:r>
              <a:rPr lang="sv-SE" sz="1400" b="0" i="0" u="none" strike="noStrike" dirty="0">
                <a:solidFill>
                  <a:schemeClr val="tx1">
                    <a:lumMod val="85000"/>
                    <a:lumOff val="15000"/>
                  </a:schemeClr>
                </a:solidFill>
                <a:effectLst/>
              </a:rPr>
              <a:t> en hållbar miljö).</a:t>
            </a:r>
            <a:br>
              <a:rPr lang="sv-SE" sz="1400" b="0" i="0" u="none" strike="noStrike" dirty="0">
                <a:solidFill>
                  <a:schemeClr val="tx1">
                    <a:lumMod val="85000"/>
                    <a:lumOff val="15000"/>
                  </a:schemeClr>
                </a:solidFill>
                <a:effectLst/>
              </a:rPr>
            </a:b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Vi håller ihop </a:t>
            </a:r>
            <a:r>
              <a:rPr lang="sv-SE" sz="1400" b="1" i="0" u="none" strike="noStrike" dirty="0">
                <a:solidFill>
                  <a:schemeClr val="tx1">
                    <a:lumMod val="85000"/>
                    <a:lumOff val="15000"/>
                  </a:schemeClr>
                </a:solidFill>
                <a:effectLst/>
              </a:rPr>
              <a:t>sociala grupper</a:t>
            </a:r>
            <a:r>
              <a:rPr lang="sv-SE" sz="1400" b="0" i="0" u="none" strike="noStrike" dirty="0">
                <a:solidFill>
                  <a:schemeClr val="tx1">
                    <a:lumMod val="85000"/>
                    <a:lumOff val="15000"/>
                  </a:schemeClr>
                </a:solidFill>
                <a:effectLst/>
              </a:rPr>
              <a:t> vilket normalt betyder skolans årskurser. Barn och ungdomar kan prova på träning och tävling över åldersgrupper, men har kvar sin grundtillhörighet. När lag samarbetar över åldersgrupper så erbjuds alla samma möjlighet att delta i andra lag. När laget har flera lag i seriespel så är det viktigt att variera de grupper som utgör de olika lagen, för att få hela laget att hålla ihop.</a:t>
            </a:r>
          </a:p>
          <a:p>
            <a:pPr marL="457200" rtl="0">
              <a:spcBef>
                <a:spcPts val="0"/>
              </a:spcBef>
              <a:spcAft>
                <a:spcPts val="0"/>
              </a:spcAft>
            </a:pPr>
            <a:r>
              <a:rPr lang="sv-SE" sz="1400" b="0" i="0" u="none" strike="noStrike" dirty="0">
                <a:solidFill>
                  <a:schemeClr val="tx1">
                    <a:lumMod val="85000"/>
                    <a:lumOff val="15000"/>
                  </a:schemeClr>
                </a:solidFill>
                <a:effectLst/>
              </a:rPr>
              <a:t> </a:t>
            </a:r>
            <a:endParaRPr lang="sv-SE" sz="1400" b="0"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1" i="0" u="none" strike="noStrike" dirty="0">
                <a:solidFill>
                  <a:schemeClr val="tx1">
                    <a:lumMod val="85000"/>
                    <a:lumOff val="15000"/>
                  </a:schemeClr>
                </a:solidFill>
                <a:effectLst/>
              </a:rPr>
              <a:t>Alla som deltar</a:t>
            </a:r>
            <a:r>
              <a:rPr lang="sv-SE" sz="1400" b="0" i="0" u="none" strike="noStrike" dirty="0">
                <a:solidFill>
                  <a:schemeClr val="tx1">
                    <a:lumMod val="85000"/>
                    <a:lumOff val="15000"/>
                  </a:schemeClr>
                </a:solidFill>
                <a:effectLst/>
              </a:rPr>
              <a:t> i träning kallas till match/tävling/cup och får lika mycket speltid oavsett </a:t>
            </a:r>
            <a:r>
              <a:rPr lang="sv-SE" sz="1400" b="1" i="0" u="none" strike="noStrike" dirty="0">
                <a:solidFill>
                  <a:schemeClr val="tx1">
                    <a:lumMod val="85000"/>
                    <a:lumOff val="15000"/>
                  </a:schemeClr>
                </a:solidFill>
                <a:effectLst/>
              </a:rPr>
              <a:t>killar/tjejer, </a:t>
            </a:r>
            <a:r>
              <a:rPr lang="sv-SE" sz="1400" b="0" i="0" u="none" strike="noStrike" dirty="0">
                <a:solidFill>
                  <a:schemeClr val="tx1">
                    <a:lumMod val="85000"/>
                    <a:lumOff val="15000"/>
                  </a:schemeClr>
                </a:solidFill>
                <a:effectLst/>
              </a:rPr>
              <a:t>träningsmängd och utvecklingsnivå (toppar inte lag). Vi är uppmärksamma på att ge tjejer och killar samma villkor och likvärdigt bemötande.</a:t>
            </a:r>
          </a:p>
          <a:p>
            <a:pPr marL="238125" rtl="0" fontAlgn="base">
              <a:spcBef>
                <a:spcPts val="0"/>
              </a:spcBef>
              <a:spcAft>
                <a:spcPts val="0"/>
              </a:spcAft>
            </a:pP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Barn och ungdomar utvecklas genom att få </a:t>
            </a:r>
            <a:r>
              <a:rPr lang="sv-SE" sz="1400" b="1" i="0" u="none" strike="noStrike" dirty="0">
                <a:solidFill>
                  <a:schemeClr val="tx1">
                    <a:lumMod val="85000"/>
                    <a:lumOff val="15000"/>
                  </a:schemeClr>
                </a:solidFill>
                <a:effectLst/>
              </a:rPr>
              <a:t>testa olika positioner</a:t>
            </a:r>
            <a:r>
              <a:rPr lang="sv-SE" sz="1400" b="0" i="0" u="none" strike="noStrike" dirty="0">
                <a:solidFill>
                  <a:schemeClr val="tx1">
                    <a:lumMod val="85000"/>
                    <a:lumOff val="15000"/>
                  </a:schemeClr>
                </a:solidFill>
                <a:effectLst/>
              </a:rPr>
              <a:t> och olika uppgifter i laget vid träning och tävling.  </a:t>
            </a:r>
          </a:p>
          <a:p>
            <a:pPr marL="238125" rtl="0" fontAlgn="base">
              <a:spcBef>
                <a:spcPts val="0"/>
              </a:spcBef>
              <a:spcAft>
                <a:spcPts val="0"/>
              </a:spcAft>
            </a:pP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Alla ledare i Sävar IK har ansvar för att skapa förutsättningar för  </a:t>
            </a:r>
            <a:r>
              <a:rPr lang="sv-SE" sz="1400" b="1" i="0" u="none" strike="noStrike" dirty="0">
                <a:solidFill>
                  <a:schemeClr val="tx1">
                    <a:lumMod val="85000"/>
                    <a:lumOff val="15000"/>
                  </a:schemeClr>
                </a:solidFill>
                <a:effectLst/>
              </a:rPr>
              <a:t>dubbelidrottande</a:t>
            </a:r>
            <a:r>
              <a:rPr lang="sv-SE" sz="1400" b="0" i="0" u="none" strike="noStrike" dirty="0">
                <a:solidFill>
                  <a:schemeClr val="tx1">
                    <a:lumMod val="85000"/>
                    <a:lumOff val="15000"/>
                  </a:schemeClr>
                </a:solidFill>
                <a:effectLst/>
              </a:rPr>
              <a:t>, både inom respektive säsong, men också mellan olika idrotter.</a:t>
            </a:r>
            <a:br>
              <a:rPr lang="sv-SE" sz="1400" b="0" i="0" u="none" strike="noStrike" dirty="0">
                <a:solidFill>
                  <a:schemeClr val="tx1">
                    <a:lumMod val="85000"/>
                    <a:lumOff val="15000"/>
                  </a:schemeClr>
                </a:solidFill>
                <a:effectLst/>
              </a:rPr>
            </a:br>
            <a:endParaRPr lang="sv-SE" sz="1400" b="0" i="0" u="none" strike="noStrike" dirty="0">
              <a:solidFill>
                <a:schemeClr val="tx1">
                  <a:lumMod val="85000"/>
                  <a:lumOff val="15000"/>
                </a:schemeClr>
              </a:solidFill>
              <a:effectLst/>
            </a:endParaRPr>
          </a:p>
          <a:p>
            <a:pPr marL="238125" rtl="0" fontAlgn="base">
              <a:spcBef>
                <a:spcPts val="0"/>
              </a:spcBef>
              <a:spcAft>
                <a:spcPts val="0"/>
              </a:spcAft>
              <a:buFont typeface="Arial" panose="020B0604020202020204" pitchFamily="34" charset="0"/>
              <a:buChar char="•"/>
            </a:pPr>
            <a:r>
              <a:rPr lang="sv-SE" sz="1400" b="0" i="0" u="none" strike="noStrike" dirty="0">
                <a:solidFill>
                  <a:schemeClr val="tx1">
                    <a:lumMod val="85000"/>
                    <a:lumOff val="15000"/>
                  </a:schemeClr>
                </a:solidFill>
                <a:effectLst/>
              </a:rPr>
              <a:t>Vi ska vara försiktiga med att barn och ungdomar totalt får </a:t>
            </a:r>
            <a:r>
              <a:rPr lang="sv-SE" sz="1400" b="1" i="0" u="none" strike="noStrike" dirty="0">
                <a:solidFill>
                  <a:schemeClr val="tx1">
                    <a:lumMod val="85000"/>
                    <a:lumOff val="15000"/>
                  </a:schemeClr>
                </a:solidFill>
                <a:effectLst/>
              </a:rPr>
              <a:t>för stor mängd </a:t>
            </a:r>
            <a:r>
              <a:rPr lang="sv-SE" sz="1400" b="0" i="0" u="none" strike="noStrike" dirty="0">
                <a:solidFill>
                  <a:schemeClr val="tx1">
                    <a:lumMod val="85000"/>
                    <a:lumOff val="15000"/>
                  </a:schemeClr>
                </a:solidFill>
                <a:effectLst/>
              </a:rPr>
              <a:t>organiserad träning och tävling.</a:t>
            </a:r>
            <a:br>
              <a:rPr lang="sv-SE" sz="1400" b="0" i="0" u="none" strike="noStrike" dirty="0">
                <a:solidFill>
                  <a:schemeClr val="tx1">
                    <a:lumMod val="85000"/>
                    <a:lumOff val="15000"/>
                  </a:schemeClr>
                </a:solidFill>
                <a:effectLst/>
              </a:rPr>
            </a:br>
            <a:endParaRPr lang="sv-SE" sz="1400" b="0" i="0" u="none" strike="noStrike" dirty="0">
              <a:solidFill>
                <a:schemeClr val="tx1">
                  <a:lumMod val="85000"/>
                  <a:lumOff val="15000"/>
                </a:schemeClr>
              </a:solidFill>
              <a:effectLst/>
            </a:endParaRPr>
          </a:p>
          <a:p>
            <a:r>
              <a:rPr lang="sv-SE" sz="1400" b="1" i="0" u="none" strike="noStrike" dirty="0">
                <a:solidFill>
                  <a:schemeClr val="tx1">
                    <a:lumMod val="85000"/>
                    <a:lumOff val="15000"/>
                  </a:schemeClr>
                </a:solidFill>
                <a:effectLst/>
              </a:rPr>
              <a:t>Säsongsperioder </a:t>
            </a:r>
            <a:r>
              <a:rPr lang="sv-SE" sz="1400" b="0" i="0" u="none" strike="noStrike" dirty="0">
                <a:solidFill>
                  <a:schemeClr val="tx1">
                    <a:lumMod val="85000"/>
                    <a:lumOff val="15000"/>
                  </a:schemeClr>
                </a:solidFill>
                <a:effectLst/>
              </a:rPr>
              <a:t>gäller för träning och match, och är vägledande för vilken idrott som ska prioriteras för aktiva och ledare. Samarbete, hänsyn och dialog är avgörande.</a:t>
            </a:r>
            <a:br>
              <a:rPr lang="sv-SE" sz="1400" b="0" i="0" u="none" strike="noStrike" dirty="0">
                <a:solidFill>
                  <a:schemeClr val="tx1">
                    <a:lumMod val="85000"/>
                    <a:lumOff val="15000"/>
                  </a:schemeClr>
                </a:solidFill>
                <a:effectLst/>
              </a:rPr>
            </a:br>
            <a:br>
              <a:rPr lang="sv-SE" sz="1400" b="0" i="0" u="none" strike="noStrike" dirty="0">
                <a:solidFill>
                  <a:schemeClr val="tx1">
                    <a:lumMod val="85000"/>
                    <a:lumOff val="15000"/>
                  </a:schemeClr>
                </a:solidFill>
                <a:effectLst/>
              </a:rPr>
            </a:br>
            <a:r>
              <a:rPr lang="sv-SE" sz="1400" b="1" i="0" u="none" strike="noStrike" dirty="0">
                <a:solidFill>
                  <a:schemeClr val="tx1">
                    <a:lumMod val="85000"/>
                    <a:lumOff val="15000"/>
                  </a:schemeClr>
                </a:solidFill>
                <a:effectLst/>
              </a:rPr>
              <a:t>           Start- och sluttider på säsongen</a:t>
            </a:r>
            <a:br>
              <a:rPr lang="sv-SE" sz="1400" b="0" i="0" u="none" strike="noStrike" dirty="0">
                <a:solidFill>
                  <a:schemeClr val="tx1">
                    <a:lumMod val="85000"/>
                    <a:lumOff val="15000"/>
                  </a:schemeClr>
                </a:solidFill>
                <a:effectLst/>
              </a:rPr>
            </a:br>
            <a:r>
              <a:rPr lang="sv-SE" sz="1400" b="0" i="0" u="none" strike="noStrike" dirty="0">
                <a:solidFill>
                  <a:schemeClr val="tx1">
                    <a:lumMod val="85000"/>
                    <a:lumOff val="15000"/>
                  </a:schemeClr>
                </a:solidFill>
                <a:effectLst/>
              </a:rPr>
              <a:t>           1/10 – 31/3 Vintersäsong där vinteridrotterna har förtur.</a:t>
            </a:r>
            <a:br>
              <a:rPr lang="sv-SE" sz="1400" b="0" i="0" u="none" strike="noStrike" dirty="0">
                <a:solidFill>
                  <a:schemeClr val="tx1">
                    <a:lumMod val="85000"/>
                    <a:lumOff val="15000"/>
                  </a:schemeClr>
                </a:solidFill>
                <a:effectLst/>
              </a:rPr>
            </a:br>
            <a:r>
              <a:rPr lang="sv-SE" sz="1400" b="0" i="0" u="none" strike="noStrike" dirty="0">
                <a:solidFill>
                  <a:schemeClr val="tx1">
                    <a:lumMod val="85000"/>
                    <a:lumOff val="15000"/>
                  </a:schemeClr>
                </a:solidFill>
                <a:effectLst/>
              </a:rPr>
              <a:t>           1/4 – 30/9 Sommarsäsong, där sommaridrotterna har förtur.</a:t>
            </a:r>
            <a:br>
              <a:rPr lang="sv-SE" sz="1400" b="0" i="0" u="none" strike="noStrike" dirty="0">
                <a:solidFill>
                  <a:schemeClr val="tx1">
                    <a:lumMod val="85000"/>
                    <a:lumOff val="15000"/>
                  </a:schemeClr>
                </a:solidFill>
                <a:effectLst/>
              </a:rPr>
            </a:br>
            <a:r>
              <a:rPr lang="sv-SE" sz="1400" b="0" i="0" u="none" strike="noStrike" dirty="0">
                <a:solidFill>
                  <a:schemeClr val="tx1">
                    <a:lumMod val="85000"/>
                    <a:lumOff val="15000"/>
                  </a:schemeClr>
                </a:solidFill>
                <a:effectLst/>
              </a:rPr>
              <a:t>           16/4 – 10/6 samt 20/8 – 30/9 Kampanjsäsong Korpen i hallen.</a:t>
            </a:r>
            <a:endParaRPr lang="sv-SE" sz="1400" b="0" i="0" dirty="0">
              <a:solidFill>
                <a:schemeClr val="tx1">
                  <a:lumMod val="85000"/>
                  <a:lumOff val="15000"/>
                </a:schemeClr>
              </a:solidFill>
              <a:effectLst/>
            </a:endParaRPr>
          </a:p>
        </p:txBody>
      </p:sp>
      <p:pic>
        <p:nvPicPr>
          <p:cNvPr id="7" name="Bildobjekt 6">
            <a:extLst>
              <a:ext uri="{FF2B5EF4-FFF2-40B4-BE49-F238E27FC236}">
                <a16:creationId xmlns:a16="http://schemas.microsoft.com/office/drawing/2014/main" id="{D8A176EC-7233-30DD-7468-267619506F3E}"/>
              </a:ext>
            </a:extLst>
          </p:cNvPr>
          <p:cNvPicPr>
            <a:picLocks noChangeAspect="1"/>
          </p:cNvPicPr>
          <p:nvPr/>
        </p:nvPicPr>
        <p:blipFill>
          <a:blip r:embed="rId4"/>
          <a:stretch>
            <a:fillRect/>
          </a:stretch>
        </p:blipFill>
        <p:spPr>
          <a:xfrm>
            <a:off x="9496494" y="5177614"/>
            <a:ext cx="2177294" cy="1365421"/>
          </a:xfrm>
          <a:prstGeom prst="rect">
            <a:avLst/>
          </a:prstGeom>
        </p:spPr>
      </p:pic>
    </p:spTree>
    <p:extLst>
      <p:ext uri="{BB962C8B-B14F-4D97-AF65-F5344CB8AC3E}">
        <p14:creationId xmlns:p14="http://schemas.microsoft.com/office/powerpoint/2010/main" val="268902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 25" descr="Skål kontur">
            <a:extLst>
              <a:ext uri="{FF2B5EF4-FFF2-40B4-BE49-F238E27FC236}">
                <a16:creationId xmlns:a16="http://schemas.microsoft.com/office/drawing/2014/main" id="{8D7D62AE-49CC-F252-9557-383A8AFA38C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0775" y="5384988"/>
            <a:ext cx="1145149" cy="1145149"/>
          </a:xfrm>
          <a:prstGeom prst="rect">
            <a:avLst/>
          </a:prstGeom>
        </p:spPr>
      </p:pic>
      <p:sp>
        <p:nvSpPr>
          <p:cNvPr id="42" name="textruta 41">
            <a:extLst>
              <a:ext uri="{FF2B5EF4-FFF2-40B4-BE49-F238E27FC236}">
                <a16:creationId xmlns:a16="http://schemas.microsoft.com/office/drawing/2014/main" id="{96E3EB7D-05B7-C62D-6C2C-19CF47B045C7}"/>
              </a:ext>
            </a:extLst>
          </p:cNvPr>
          <p:cNvSpPr txBox="1"/>
          <p:nvPr/>
        </p:nvSpPr>
        <p:spPr>
          <a:xfrm>
            <a:off x="1755625" y="587815"/>
            <a:ext cx="8796081" cy="1877437"/>
          </a:xfrm>
          <a:prstGeom prst="rect">
            <a:avLst/>
          </a:prstGeom>
          <a:noFill/>
        </p:spPr>
        <p:txBody>
          <a:bodyPr wrap="square" rtlCol="0">
            <a:spAutoFit/>
          </a:bodyPr>
          <a:lstStyle/>
          <a:p>
            <a:pPr algn="ctr"/>
            <a:r>
              <a:rPr lang="sv-SE" sz="4000" dirty="0">
                <a:solidFill>
                  <a:schemeClr val="tx1">
                    <a:lumMod val="75000"/>
                    <a:lumOff val="25000"/>
                  </a:schemeClr>
                </a:solidFill>
                <a:latin typeface="Arial Nova Light" panose="020B0304020202020204" pitchFamily="34" charset="0"/>
                <a:cs typeface="Arial" panose="020B0604020202020204" pitchFamily="34" charset="0"/>
              </a:rPr>
              <a:t>HUR AGERAR VI SOM FÖRÄLDRAR</a:t>
            </a:r>
          </a:p>
          <a:p>
            <a:pPr algn="ctr"/>
            <a:r>
              <a:rPr lang="sv-SE" sz="2400" dirty="0">
                <a:cs typeface="Arial" panose="020B0604020202020204" pitchFamily="34" charset="0"/>
              </a:rPr>
              <a:t>mot aktiva, domare, ledare, publik med mera</a:t>
            </a:r>
            <a:endParaRPr lang="sv-SE" sz="2400" dirty="0">
              <a:solidFill>
                <a:schemeClr val="tx1">
                  <a:lumMod val="75000"/>
                  <a:lumOff val="25000"/>
                </a:schemeClr>
              </a:solidFill>
              <a:cs typeface="Arial" panose="020B0604020202020204" pitchFamily="34" charset="0"/>
            </a:endParaRPr>
          </a:p>
          <a:p>
            <a:pPr algn="ctr"/>
            <a:r>
              <a:rPr lang="sv-SE" sz="2400" dirty="0">
                <a:cs typeface="Arial" panose="020B0604020202020204" pitchFamily="34" charset="0"/>
              </a:rPr>
              <a:t>vid träning och match?</a:t>
            </a:r>
          </a:p>
          <a:p>
            <a:pPr algn="ctr"/>
            <a:endParaRPr lang="sv-SE" sz="2800" dirty="0">
              <a:solidFill>
                <a:srgbClr val="C00000"/>
              </a:solidFill>
              <a:latin typeface="Arial Nova Light" panose="020B03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10949C7E-D445-900B-78EF-CC658991E6AD}"/>
              </a:ext>
            </a:extLst>
          </p:cNvPr>
          <p:cNvSpPr txBox="1"/>
          <p:nvPr/>
        </p:nvSpPr>
        <p:spPr>
          <a:xfrm>
            <a:off x="1" y="6530137"/>
            <a:ext cx="12307330" cy="276999"/>
          </a:xfrm>
          <a:prstGeom prst="rect">
            <a:avLst/>
          </a:prstGeom>
          <a:noFill/>
        </p:spPr>
        <p:txBody>
          <a:bodyPr wrap="square">
            <a:spAutoFit/>
          </a:bodyPr>
          <a:lstStyle/>
          <a:p>
            <a:pPr algn="ctr"/>
            <a:r>
              <a:rPr lang="sv-SE" sz="1200" cap="all" spc="1300" dirty="0">
                <a:latin typeface="Arial Narrow" panose="020B0606020202030204" pitchFamily="34" charset="0"/>
                <a:ea typeface="+mj-ea"/>
                <a:cs typeface="+mj-cs"/>
              </a:rPr>
              <a:t>vår uppförandekod-</a:t>
            </a:r>
            <a:r>
              <a:rPr lang="sv-SE" sz="1200" b="1" cap="all" spc="1300" dirty="0">
                <a:latin typeface="Arial Narrow" panose="020B0606020202030204" pitchFamily="34" charset="0"/>
                <a:ea typeface="+mj-ea"/>
                <a:cs typeface="+mj-cs"/>
              </a:rPr>
              <a:t>alltid</a:t>
            </a:r>
            <a:r>
              <a:rPr lang="sv-SE" sz="1200" cap="all" spc="1300" dirty="0">
                <a:latin typeface="Arial Narrow" panose="020B0606020202030204" pitchFamily="34" charset="0"/>
                <a:ea typeface="+mj-ea"/>
                <a:cs typeface="+mj-cs"/>
              </a:rPr>
              <a:t> </a:t>
            </a:r>
            <a:r>
              <a:rPr lang="sv-SE" sz="1200" b="1" cap="all" spc="1300" dirty="0">
                <a:latin typeface="Arial Narrow" panose="020B0606020202030204" pitchFamily="34" charset="0"/>
                <a:ea typeface="+mj-ea"/>
                <a:cs typeface="+mj-cs"/>
              </a:rPr>
              <a:t>ett föredöme </a:t>
            </a:r>
          </a:p>
        </p:txBody>
      </p:sp>
      <p:sp>
        <p:nvSpPr>
          <p:cNvPr id="4" name="Rektangel: rundade hörn 3">
            <a:extLst>
              <a:ext uri="{FF2B5EF4-FFF2-40B4-BE49-F238E27FC236}">
                <a16:creationId xmlns:a16="http://schemas.microsoft.com/office/drawing/2014/main" id="{4210381B-CDC5-3C5C-ECAE-B6BB28D0052D}"/>
              </a:ext>
            </a:extLst>
          </p:cNvPr>
          <p:cNvSpPr/>
          <p:nvPr/>
        </p:nvSpPr>
        <p:spPr>
          <a:xfrm>
            <a:off x="5168916" y="2367734"/>
            <a:ext cx="3224800" cy="1131176"/>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5" name="Rektangel: rundade hörn 4">
            <a:extLst>
              <a:ext uri="{FF2B5EF4-FFF2-40B4-BE49-F238E27FC236}">
                <a16:creationId xmlns:a16="http://schemas.microsoft.com/office/drawing/2014/main" id="{95DEF031-0FF2-938E-25A2-6C534409C30F}"/>
              </a:ext>
            </a:extLst>
          </p:cNvPr>
          <p:cNvSpPr/>
          <p:nvPr/>
        </p:nvSpPr>
        <p:spPr>
          <a:xfrm>
            <a:off x="2407954" y="3976545"/>
            <a:ext cx="3224800" cy="1131176"/>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6" name="Rektangel: rundade hörn 5">
            <a:extLst>
              <a:ext uri="{FF2B5EF4-FFF2-40B4-BE49-F238E27FC236}">
                <a16:creationId xmlns:a16="http://schemas.microsoft.com/office/drawing/2014/main" id="{E9AE5A29-DBBC-F508-5FE9-B9E910AAE956}"/>
              </a:ext>
            </a:extLst>
          </p:cNvPr>
          <p:cNvSpPr/>
          <p:nvPr/>
        </p:nvSpPr>
        <p:spPr>
          <a:xfrm>
            <a:off x="6781316" y="4381043"/>
            <a:ext cx="3224800" cy="1131176"/>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3" name="Google Shape;100;p1">
            <a:extLst>
              <a:ext uri="{FF2B5EF4-FFF2-40B4-BE49-F238E27FC236}">
                <a16:creationId xmlns:a16="http://schemas.microsoft.com/office/drawing/2014/main" id="{E8732467-3ED3-195D-4586-40A42F1AE1BA}"/>
              </a:ext>
            </a:extLst>
          </p:cNvPr>
          <p:cNvPicPr preferRelativeResize="0"/>
          <p:nvPr/>
        </p:nvPicPr>
        <p:blipFill rotWithShape="1">
          <a:blip r:embed="rId5">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86014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7" y="640080"/>
            <a:ext cx="4674440"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ORGANISATION </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62928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3" name="Google Shape;161;p8">
            <a:extLst>
              <a:ext uri="{FF2B5EF4-FFF2-40B4-BE49-F238E27FC236}">
                <a16:creationId xmlns:a16="http://schemas.microsoft.com/office/drawing/2014/main" id="{0625E93E-D597-B107-673C-38E267C62DDB}"/>
              </a:ext>
            </a:extLst>
          </p:cNvPr>
          <p:cNvCxnSpPr>
            <a:cxnSpLocks/>
          </p:cNvCxnSpPr>
          <p:nvPr/>
        </p:nvCxnSpPr>
        <p:spPr>
          <a:xfrm>
            <a:off x="6747626" y="4339878"/>
            <a:ext cx="88869" cy="1138538"/>
          </a:xfrm>
          <a:prstGeom prst="straightConnector1">
            <a:avLst/>
          </a:prstGeom>
          <a:noFill/>
          <a:ln w="9525" cap="flat" cmpd="sng">
            <a:solidFill>
              <a:srgbClr val="6D6D6D"/>
            </a:solidFill>
            <a:prstDash val="solid"/>
            <a:round/>
            <a:headEnd type="none" w="sm" len="sm"/>
            <a:tailEnd type="none" w="sm" len="sm"/>
          </a:ln>
        </p:spPr>
      </p:cxnSp>
      <p:cxnSp>
        <p:nvCxnSpPr>
          <p:cNvPr id="157" name="Google Shape;157;p8"/>
          <p:cNvCxnSpPr/>
          <p:nvPr/>
        </p:nvCxnSpPr>
        <p:spPr>
          <a:xfrm flipH="1">
            <a:off x="8123951" y="2971281"/>
            <a:ext cx="1756276" cy="432675"/>
          </a:xfrm>
          <a:prstGeom prst="straightConnector1">
            <a:avLst/>
          </a:prstGeom>
          <a:noFill/>
          <a:ln w="9525" cap="flat" cmpd="sng">
            <a:solidFill>
              <a:srgbClr val="6D6D6D"/>
            </a:solidFill>
            <a:prstDash val="solid"/>
            <a:round/>
            <a:headEnd type="none" w="sm" len="sm"/>
            <a:tailEnd type="none" w="sm" len="sm"/>
          </a:ln>
        </p:spPr>
      </p:cxnSp>
      <p:cxnSp>
        <p:nvCxnSpPr>
          <p:cNvPr id="158" name="Google Shape;158;p8"/>
          <p:cNvCxnSpPr/>
          <p:nvPr/>
        </p:nvCxnSpPr>
        <p:spPr>
          <a:xfrm rot="10800000" flipH="1">
            <a:off x="4307155" y="4135911"/>
            <a:ext cx="1266354" cy="1516750"/>
          </a:xfrm>
          <a:prstGeom prst="straightConnector1">
            <a:avLst/>
          </a:prstGeom>
          <a:noFill/>
          <a:ln w="9525" cap="flat" cmpd="sng">
            <a:solidFill>
              <a:srgbClr val="6D6D6D"/>
            </a:solidFill>
            <a:prstDash val="solid"/>
            <a:round/>
            <a:headEnd type="none" w="sm" len="sm"/>
            <a:tailEnd type="none" w="sm" len="sm"/>
          </a:ln>
        </p:spPr>
      </p:cxnSp>
      <p:cxnSp>
        <p:nvCxnSpPr>
          <p:cNvPr id="159" name="Google Shape;159;p8"/>
          <p:cNvCxnSpPr/>
          <p:nvPr/>
        </p:nvCxnSpPr>
        <p:spPr>
          <a:xfrm rot="10800000" flipH="1">
            <a:off x="2931854" y="3918467"/>
            <a:ext cx="2152516" cy="1078330"/>
          </a:xfrm>
          <a:prstGeom prst="straightConnector1">
            <a:avLst/>
          </a:prstGeom>
          <a:noFill/>
          <a:ln w="9525" cap="flat" cmpd="sng">
            <a:solidFill>
              <a:srgbClr val="6D6D6D"/>
            </a:solidFill>
            <a:prstDash val="solid"/>
            <a:round/>
            <a:headEnd type="none" w="sm" len="sm"/>
            <a:tailEnd type="none" w="sm" len="sm"/>
          </a:ln>
        </p:spPr>
      </p:cxnSp>
      <p:cxnSp>
        <p:nvCxnSpPr>
          <p:cNvPr id="160" name="Google Shape;160;p8"/>
          <p:cNvCxnSpPr/>
          <p:nvPr/>
        </p:nvCxnSpPr>
        <p:spPr>
          <a:xfrm rot="10800000" flipH="1">
            <a:off x="2689096" y="3538948"/>
            <a:ext cx="2177278" cy="287323"/>
          </a:xfrm>
          <a:prstGeom prst="straightConnector1">
            <a:avLst/>
          </a:prstGeom>
          <a:noFill/>
          <a:ln w="9525" cap="flat" cmpd="sng">
            <a:solidFill>
              <a:srgbClr val="6D6D6D"/>
            </a:solidFill>
            <a:prstDash val="solid"/>
            <a:round/>
            <a:headEnd type="none" w="sm" len="sm"/>
            <a:tailEnd type="none" w="sm" len="sm"/>
          </a:ln>
        </p:spPr>
      </p:cxnSp>
      <p:cxnSp>
        <p:nvCxnSpPr>
          <p:cNvPr id="161" name="Google Shape;161;p8"/>
          <p:cNvCxnSpPr/>
          <p:nvPr/>
        </p:nvCxnSpPr>
        <p:spPr>
          <a:xfrm>
            <a:off x="7769462" y="4235604"/>
            <a:ext cx="1324484" cy="1193859"/>
          </a:xfrm>
          <a:prstGeom prst="straightConnector1">
            <a:avLst/>
          </a:prstGeom>
          <a:noFill/>
          <a:ln w="9525" cap="flat" cmpd="sng">
            <a:solidFill>
              <a:srgbClr val="6D6D6D"/>
            </a:solidFill>
            <a:prstDash val="solid"/>
            <a:round/>
            <a:headEnd type="none" w="sm" len="sm"/>
            <a:tailEnd type="none" w="sm" len="sm"/>
          </a:ln>
        </p:spPr>
      </p:cxnSp>
      <p:cxnSp>
        <p:nvCxnSpPr>
          <p:cNvPr id="162" name="Google Shape;162;p8"/>
          <p:cNvCxnSpPr/>
          <p:nvPr/>
        </p:nvCxnSpPr>
        <p:spPr>
          <a:xfrm>
            <a:off x="8377784" y="3826271"/>
            <a:ext cx="1083208" cy="492847"/>
          </a:xfrm>
          <a:prstGeom prst="straightConnector1">
            <a:avLst/>
          </a:prstGeom>
          <a:noFill/>
          <a:ln w="9525" cap="flat" cmpd="sng">
            <a:solidFill>
              <a:srgbClr val="6D6D6D"/>
            </a:solidFill>
            <a:prstDash val="solid"/>
            <a:round/>
            <a:headEnd type="none" w="sm" len="sm"/>
            <a:tailEnd type="none" w="sm" len="sm"/>
          </a:ln>
        </p:spPr>
      </p:cxnSp>
      <p:cxnSp>
        <p:nvCxnSpPr>
          <p:cNvPr id="165" name="Google Shape;165;p8"/>
          <p:cNvCxnSpPr/>
          <p:nvPr/>
        </p:nvCxnSpPr>
        <p:spPr>
          <a:xfrm flipH="1">
            <a:off x="8377785" y="1857180"/>
            <a:ext cx="1691443" cy="1141593"/>
          </a:xfrm>
          <a:prstGeom prst="straightConnector1">
            <a:avLst/>
          </a:prstGeom>
          <a:noFill/>
          <a:ln w="9525" cap="flat" cmpd="sng">
            <a:solidFill>
              <a:srgbClr val="6D6D6D"/>
            </a:solidFill>
            <a:prstDash val="solid"/>
            <a:round/>
            <a:headEnd type="none" w="sm" len="sm"/>
            <a:tailEnd type="none" w="sm" len="sm"/>
          </a:ln>
        </p:spPr>
      </p:cxnSp>
      <p:cxnSp>
        <p:nvCxnSpPr>
          <p:cNvPr id="166" name="Google Shape;166;p8"/>
          <p:cNvCxnSpPr/>
          <p:nvPr/>
        </p:nvCxnSpPr>
        <p:spPr>
          <a:xfrm>
            <a:off x="3088641" y="2608964"/>
            <a:ext cx="1691444" cy="505360"/>
          </a:xfrm>
          <a:prstGeom prst="straightConnector1">
            <a:avLst/>
          </a:prstGeom>
          <a:noFill/>
          <a:ln w="9525" cap="flat" cmpd="sng">
            <a:solidFill>
              <a:srgbClr val="6D6D6D"/>
            </a:solidFill>
            <a:prstDash val="solid"/>
            <a:round/>
            <a:headEnd type="none" w="sm" len="sm"/>
            <a:tailEnd type="none" w="sm" len="sm"/>
          </a:ln>
        </p:spPr>
      </p:cxnSp>
      <p:cxnSp>
        <p:nvCxnSpPr>
          <p:cNvPr id="167" name="Google Shape;167;p8"/>
          <p:cNvCxnSpPr/>
          <p:nvPr/>
        </p:nvCxnSpPr>
        <p:spPr>
          <a:xfrm flipH="1">
            <a:off x="7788553" y="1084714"/>
            <a:ext cx="1102215" cy="1681292"/>
          </a:xfrm>
          <a:prstGeom prst="straightConnector1">
            <a:avLst/>
          </a:prstGeom>
          <a:noFill/>
          <a:ln w="9525" cap="flat" cmpd="sng">
            <a:solidFill>
              <a:srgbClr val="6D6D6D"/>
            </a:solidFill>
            <a:prstDash val="solid"/>
            <a:round/>
            <a:headEnd type="none" w="sm" len="sm"/>
            <a:tailEnd type="none" w="sm" len="sm"/>
          </a:ln>
        </p:spPr>
      </p:cxnSp>
      <p:cxnSp>
        <p:nvCxnSpPr>
          <p:cNvPr id="168" name="Google Shape;168;p8"/>
          <p:cNvCxnSpPr>
            <a:stCxn id="169" idx="4"/>
          </p:cNvCxnSpPr>
          <p:nvPr/>
        </p:nvCxnSpPr>
        <p:spPr>
          <a:xfrm flipH="1">
            <a:off x="6798989" y="1118145"/>
            <a:ext cx="143100" cy="1566300"/>
          </a:xfrm>
          <a:prstGeom prst="straightConnector1">
            <a:avLst/>
          </a:prstGeom>
          <a:noFill/>
          <a:ln w="9525" cap="flat" cmpd="sng">
            <a:solidFill>
              <a:srgbClr val="6D6D6D"/>
            </a:solidFill>
            <a:prstDash val="solid"/>
            <a:round/>
            <a:headEnd type="none" w="sm" len="sm"/>
            <a:tailEnd type="none" w="sm" len="sm"/>
          </a:ln>
        </p:spPr>
      </p:cxnSp>
      <p:cxnSp>
        <p:nvCxnSpPr>
          <p:cNvPr id="170" name="Google Shape;170;p8"/>
          <p:cNvCxnSpPr/>
          <p:nvPr/>
        </p:nvCxnSpPr>
        <p:spPr>
          <a:xfrm>
            <a:off x="4891610" y="1335590"/>
            <a:ext cx="812196" cy="1311727"/>
          </a:xfrm>
          <a:prstGeom prst="straightConnector1">
            <a:avLst/>
          </a:prstGeom>
          <a:noFill/>
          <a:ln w="9525" cap="flat" cmpd="sng">
            <a:solidFill>
              <a:srgbClr val="6D6D6D"/>
            </a:solidFill>
            <a:prstDash val="solid"/>
            <a:round/>
            <a:headEnd type="none" w="sm" len="sm"/>
            <a:tailEnd type="none" w="sm" len="sm"/>
          </a:ln>
        </p:spPr>
      </p:cxnSp>
      <p:sp>
        <p:nvSpPr>
          <p:cNvPr id="171" name="Google Shape;171;p8"/>
          <p:cNvSpPr/>
          <p:nvPr/>
        </p:nvSpPr>
        <p:spPr>
          <a:xfrm>
            <a:off x="3008176" y="5429463"/>
            <a:ext cx="2381747" cy="1259680"/>
          </a:xfrm>
          <a:prstGeom prst="ellipse">
            <a:avLst/>
          </a:prstGeom>
          <a:gradFill>
            <a:gsLst>
              <a:gs pos="0">
                <a:srgbClr val="81D2FF"/>
              </a:gs>
              <a:gs pos="50000">
                <a:srgbClr val="B3E1FF"/>
              </a:gs>
              <a:gs pos="100000">
                <a:srgbClr val="DAEFFF"/>
              </a:gs>
            </a:gsLst>
            <a:lin ang="189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867"/>
              <a:buFont typeface="Arial"/>
              <a:buNone/>
            </a:pPr>
            <a:r>
              <a:rPr lang="sv-SE" sz="1867">
                <a:solidFill>
                  <a:srgbClr val="000000"/>
                </a:solidFill>
                <a:latin typeface="Arial" panose="020B0604020202020204" pitchFamily="34" charset="0"/>
                <a:ea typeface="Arial"/>
                <a:cs typeface="Arial" panose="020B0604020202020204" pitchFamily="34" charset="0"/>
                <a:sym typeface="Arial"/>
              </a:rPr>
              <a:t> </a:t>
            </a:r>
            <a:endParaRPr sz="18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Fastighet</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69" name="Google Shape;169;p8"/>
          <p:cNvSpPr/>
          <p:nvPr/>
        </p:nvSpPr>
        <p:spPr>
          <a:xfrm>
            <a:off x="5703805" y="127421"/>
            <a:ext cx="2476568" cy="990724"/>
          </a:xfrm>
          <a:prstGeom prst="ellipse">
            <a:avLst/>
          </a:prstGeom>
          <a:gradFill>
            <a:gsLst>
              <a:gs pos="0">
                <a:srgbClr val="BDF295"/>
              </a:gs>
              <a:gs pos="50000">
                <a:srgbClr val="D5F5BE"/>
              </a:gs>
              <a:gs pos="100000">
                <a:srgbClr val="EAFADE"/>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600"/>
              <a:buFont typeface="Arial"/>
              <a:buNone/>
            </a:pPr>
            <a:r>
              <a:rPr lang="sv-SE" sz="1600">
                <a:solidFill>
                  <a:srgbClr val="000000"/>
                </a:solidFill>
                <a:latin typeface="Arial" panose="020B0604020202020204" pitchFamily="34" charset="0"/>
                <a:ea typeface="Arial"/>
                <a:cs typeface="Arial" panose="020B0604020202020204" pitchFamily="34" charset="0"/>
                <a:sym typeface="Arial"/>
              </a:rPr>
              <a:t> </a:t>
            </a:r>
            <a:endParaRPr sz="18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Lagadministration</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72" name="Google Shape;172;p8"/>
          <p:cNvSpPr/>
          <p:nvPr/>
        </p:nvSpPr>
        <p:spPr>
          <a:xfrm>
            <a:off x="3105553" y="346942"/>
            <a:ext cx="2476567" cy="1115087"/>
          </a:xfrm>
          <a:prstGeom prst="ellipse">
            <a:avLst/>
          </a:prstGeom>
          <a:gradFill>
            <a:gsLst>
              <a:gs pos="0">
                <a:srgbClr val="7C8C93"/>
              </a:gs>
              <a:gs pos="50000">
                <a:srgbClr val="B3CAD5"/>
              </a:gs>
              <a:gs pos="100000">
                <a:srgbClr val="D7F2FF"/>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333"/>
              <a:buFont typeface="Calibri"/>
              <a:buNone/>
            </a:pPr>
            <a:endParaRPr sz="1333" b="1">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1333"/>
              <a:buFont typeface="Arial"/>
              <a:buNone/>
            </a:pPr>
            <a:r>
              <a:rPr lang="sv-SE" sz="1333" b="1">
                <a:solidFill>
                  <a:srgbClr val="000000"/>
                </a:solidFill>
                <a:latin typeface="Arial"/>
                <a:ea typeface="Arial"/>
                <a:cs typeface="Arial"/>
                <a:sym typeface="Arial"/>
              </a:rPr>
              <a:t>Planer &amp; utemiljö</a:t>
            </a:r>
            <a:endParaRPr sz="1067">
              <a:solidFill>
                <a:srgbClr val="000000"/>
              </a:solidFill>
              <a:latin typeface="Arial"/>
              <a:ea typeface="Arial"/>
              <a:cs typeface="Arial"/>
              <a:sym typeface="Arial"/>
            </a:endParaRPr>
          </a:p>
          <a:p>
            <a:pPr marL="228594" marR="0" lvl="0" indent="-160863" algn="l" rtl="0">
              <a:spcBef>
                <a:spcPts val="0"/>
              </a:spcBef>
              <a:spcAft>
                <a:spcPts val="0"/>
              </a:spcAft>
              <a:buClr>
                <a:schemeClr val="dk1"/>
              </a:buClr>
              <a:buSzPts val="1067"/>
              <a:buFont typeface="Calibri"/>
              <a:buNone/>
            </a:pPr>
            <a:endParaRPr sz="1067">
              <a:solidFill>
                <a:srgbClr val="000000"/>
              </a:solidFill>
              <a:latin typeface="Arial"/>
              <a:ea typeface="Arial"/>
              <a:cs typeface="Arial"/>
              <a:sym typeface="Arial"/>
            </a:endParaRPr>
          </a:p>
        </p:txBody>
      </p:sp>
      <p:sp>
        <p:nvSpPr>
          <p:cNvPr id="173" name="Google Shape;173;p8"/>
          <p:cNvSpPr/>
          <p:nvPr/>
        </p:nvSpPr>
        <p:spPr>
          <a:xfrm>
            <a:off x="109735" y="73853"/>
            <a:ext cx="2856523" cy="1621399"/>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lt1"/>
              </a:buClr>
              <a:buSzPts val="1600"/>
              <a:buFont typeface="Arial"/>
              <a:buNone/>
            </a:pPr>
            <a:r>
              <a:rPr lang="sv-SE" sz="1600" b="1">
                <a:solidFill>
                  <a:schemeClr val="lt1"/>
                </a:solidFill>
                <a:latin typeface="Arial"/>
                <a:ea typeface="Arial"/>
                <a:cs typeface="Arial"/>
                <a:sym typeface="Arial"/>
              </a:rPr>
              <a:t>Föreningsstyrelse Sävar IK</a:t>
            </a:r>
            <a:endParaRPr sz="1600" b="1">
              <a:solidFill>
                <a:schemeClr val="lt1"/>
              </a:solidFill>
              <a:latin typeface="Arial"/>
              <a:ea typeface="Arial"/>
              <a:cs typeface="Arial"/>
              <a:sym typeface="Arial"/>
            </a:endParaRPr>
          </a:p>
        </p:txBody>
      </p:sp>
      <p:sp>
        <p:nvSpPr>
          <p:cNvPr id="174" name="Google Shape;174;p8"/>
          <p:cNvSpPr/>
          <p:nvPr/>
        </p:nvSpPr>
        <p:spPr>
          <a:xfrm>
            <a:off x="718653" y="4630152"/>
            <a:ext cx="2622919" cy="1259680"/>
          </a:xfrm>
          <a:prstGeom prst="ellipse">
            <a:avLst/>
          </a:prstGeom>
          <a:gradFill>
            <a:gsLst>
              <a:gs pos="0">
                <a:srgbClr val="8DF18D"/>
              </a:gs>
              <a:gs pos="50000">
                <a:srgbClr val="B9F5B9"/>
              </a:gs>
              <a:gs pos="100000">
                <a:srgbClr val="DDF9DD"/>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333"/>
              <a:buFont typeface="Calibri"/>
              <a:buNone/>
            </a:pPr>
            <a:endParaRPr sz="1333" b="1">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Ekonomi</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cxnSp>
        <p:nvCxnSpPr>
          <p:cNvPr id="175" name="Google Shape;175;p8"/>
          <p:cNvCxnSpPr/>
          <p:nvPr/>
        </p:nvCxnSpPr>
        <p:spPr>
          <a:xfrm>
            <a:off x="2779633" y="1420724"/>
            <a:ext cx="2000451" cy="1263856"/>
          </a:xfrm>
          <a:prstGeom prst="straightConnector1">
            <a:avLst/>
          </a:prstGeom>
          <a:noFill/>
          <a:ln w="57150" cap="flat" cmpd="sng">
            <a:solidFill>
              <a:srgbClr val="C00000"/>
            </a:solidFill>
            <a:prstDash val="solid"/>
            <a:round/>
            <a:headEnd type="triangle" w="med" len="med"/>
            <a:tailEnd type="triangle" w="med" len="med"/>
          </a:ln>
        </p:spPr>
      </p:cxnSp>
      <p:sp>
        <p:nvSpPr>
          <p:cNvPr id="176" name="Google Shape;176;p8"/>
          <p:cNvSpPr/>
          <p:nvPr/>
        </p:nvSpPr>
        <p:spPr>
          <a:xfrm>
            <a:off x="9224371" y="3826272"/>
            <a:ext cx="2887728" cy="1242345"/>
          </a:xfrm>
          <a:prstGeom prst="ellipse">
            <a:avLst/>
          </a:prstGeom>
          <a:solidFill>
            <a:srgbClr val="F2F2F2"/>
          </a:soli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Kommunikation &amp; administration</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77" name="Google Shape;177;p8"/>
          <p:cNvSpPr/>
          <p:nvPr/>
        </p:nvSpPr>
        <p:spPr>
          <a:xfrm>
            <a:off x="4615952" y="2506223"/>
            <a:ext cx="4169197" cy="1975804"/>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lt1"/>
              </a:buClr>
              <a:buSzPts val="1600"/>
              <a:buFont typeface="Arial"/>
              <a:buNone/>
            </a:pPr>
            <a:r>
              <a:rPr lang="sv-SE" sz="1600" b="1">
                <a:solidFill>
                  <a:schemeClr val="lt1"/>
                </a:solidFill>
                <a:latin typeface="Arial"/>
                <a:ea typeface="Arial"/>
                <a:cs typeface="Arial"/>
                <a:sym typeface="Arial"/>
              </a:rPr>
              <a:t>Fotbollsstyrelse</a:t>
            </a:r>
            <a:endParaRPr sz="2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67"/>
              <a:buFont typeface="Calibri"/>
              <a:buNone/>
            </a:pPr>
            <a:endParaRPr sz="1467">
              <a:solidFill>
                <a:schemeClr val="lt1"/>
              </a:solidFill>
              <a:latin typeface="Arial"/>
              <a:ea typeface="Arial"/>
              <a:cs typeface="Arial"/>
              <a:sym typeface="Arial"/>
            </a:endParaRPr>
          </a:p>
        </p:txBody>
      </p:sp>
      <p:sp>
        <p:nvSpPr>
          <p:cNvPr id="178" name="Google Shape;178;p8"/>
          <p:cNvSpPr/>
          <p:nvPr/>
        </p:nvSpPr>
        <p:spPr>
          <a:xfrm>
            <a:off x="8319667" y="225480"/>
            <a:ext cx="2253104" cy="1002237"/>
          </a:xfrm>
          <a:prstGeom prst="ellipse">
            <a:avLst/>
          </a:prstGeom>
          <a:gradFill>
            <a:gsLst>
              <a:gs pos="0">
                <a:srgbClr val="4B6693"/>
              </a:gs>
              <a:gs pos="50000">
                <a:srgbClr val="6E95D5"/>
              </a:gs>
              <a:gs pos="100000">
                <a:srgbClr val="83B3FF"/>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867"/>
              <a:buFont typeface="Arial"/>
              <a:buNone/>
            </a:pPr>
            <a:r>
              <a:rPr lang="sv-SE" sz="1867" dirty="0">
                <a:solidFill>
                  <a:srgbClr val="000000"/>
                </a:solidFill>
                <a:latin typeface="Arial" panose="020B0604020202020204" pitchFamily="34" charset="0"/>
                <a:ea typeface="Arial"/>
                <a:cs typeface="Arial" panose="020B0604020202020204" pitchFamily="34" charset="0"/>
                <a:sym typeface="Arial"/>
              </a:rPr>
              <a:t> </a:t>
            </a:r>
            <a:endParaRPr sz="18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Sponsor &amp; marknad</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79" name="Google Shape;179;p8"/>
          <p:cNvSpPr/>
          <p:nvPr/>
        </p:nvSpPr>
        <p:spPr>
          <a:xfrm>
            <a:off x="8339659" y="5266553"/>
            <a:ext cx="2636995" cy="1207104"/>
          </a:xfrm>
          <a:prstGeom prst="ellipse">
            <a:avLst/>
          </a:prstGeom>
          <a:gradFill>
            <a:gsLst>
              <a:gs pos="0">
                <a:srgbClr val="C0C093"/>
              </a:gs>
              <a:gs pos="50000">
                <a:srgbClr val="D6D6BE"/>
              </a:gs>
              <a:gs pos="100000">
                <a:srgbClr val="EBEBDF"/>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333"/>
              <a:buFont typeface="Calibri"/>
              <a:buNone/>
            </a:pPr>
            <a:endParaRPr sz="1333" b="1">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Match</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80" name="Google Shape;180;p8"/>
          <p:cNvSpPr/>
          <p:nvPr/>
        </p:nvSpPr>
        <p:spPr>
          <a:xfrm>
            <a:off x="363600" y="3134190"/>
            <a:ext cx="2741952" cy="1347837"/>
          </a:xfrm>
          <a:prstGeom prst="ellipse">
            <a:avLst/>
          </a:prstGeom>
          <a:gradFill>
            <a:gsLst>
              <a:gs pos="0">
                <a:srgbClr val="8C8C8C"/>
              </a:gs>
              <a:gs pos="50000">
                <a:srgbClr val="CACACA"/>
              </a:gs>
              <a:gs pos="100000">
                <a:srgbClr val="F2F2F2"/>
              </a:gs>
            </a:gsLst>
            <a:lin ang="27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rgbClr val="000000"/>
              </a:buClr>
              <a:buSzPts val="1600"/>
              <a:buFont typeface="Arial"/>
              <a:buNone/>
            </a:pPr>
            <a:r>
              <a:rPr lang="sv-SE" sz="1600">
                <a:solidFill>
                  <a:srgbClr val="000000"/>
                </a:solidFill>
                <a:latin typeface="Arial" panose="020B0604020202020204" pitchFamily="34" charset="0"/>
                <a:ea typeface="Arial"/>
                <a:cs typeface="Arial" panose="020B0604020202020204" pitchFamily="34" charset="0"/>
                <a:sym typeface="Arial"/>
              </a:rPr>
              <a:t> </a:t>
            </a:r>
            <a:endParaRPr sz="18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a:solidFill>
                  <a:srgbClr val="000000"/>
                </a:solidFill>
                <a:latin typeface="Arial" panose="020B0604020202020204" pitchFamily="34" charset="0"/>
                <a:ea typeface="Calibri"/>
                <a:cs typeface="Arial" panose="020B0604020202020204" pitchFamily="34" charset="0"/>
                <a:sym typeface="Calibri"/>
              </a:rPr>
              <a:t>Kläder &amp; material</a:t>
            </a:r>
            <a:endParaRPr sz="2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81" name="Google Shape;181;p8"/>
          <p:cNvSpPr/>
          <p:nvPr/>
        </p:nvSpPr>
        <p:spPr>
          <a:xfrm>
            <a:off x="9737230" y="1149426"/>
            <a:ext cx="2374869" cy="1141593"/>
          </a:xfrm>
          <a:prstGeom prst="ellipse">
            <a:avLst/>
          </a:prstGeom>
          <a:gradFill>
            <a:gsLst>
              <a:gs pos="0">
                <a:srgbClr val="956B6B"/>
              </a:gs>
              <a:gs pos="50000">
                <a:srgbClr val="D99A9A"/>
              </a:gs>
              <a:gs pos="100000">
                <a:srgbClr val="FFBABA"/>
              </a:gs>
            </a:gsLst>
            <a:lin ang="13500000" scaled="0"/>
          </a:gra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Utbildning &amp; ledarskap</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82" name="Google Shape;182;p8"/>
          <p:cNvSpPr/>
          <p:nvPr/>
        </p:nvSpPr>
        <p:spPr>
          <a:xfrm>
            <a:off x="9597903" y="2499910"/>
            <a:ext cx="2514196" cy="1123257"/>
          </a:xfrm>
          <a:prstGeom prst="ellipse">
            <a:avLst/>
          </a:prstGeom>
          <a:gradFill>
            <a:gsLst>
              <a:gs pos="0">
                <a:srgbClr val="81D2FF"/>
              </a:gs>
              <a:gs pos="50000">
                <a:srgbClr val="B3E1FF"/>
              </a:gs>
              <a:gs pos="100000">
                <a:srgbClr val="DAEFFF"/>
              </a:gs>
            </a:gsLst>
            <a:lin ang="18900000" scaled="0"/>
          </a:gradFill>
          <a:ln>
            <a:noFill/>
          </a:ln>
          <a:effectLst>
            <a:outerShdw blurRad="44450" dist="27940" dir="5400000" algn="ctr">
              <a:srgbClr val="000000">
                <a:alpha val="30980"/>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Clr>
                <a:schemeClr val="dk1"/>
              </a:buClr>
              <a:buSzPts val="1400"/>
              <a:buFont typeface="Calibri"/>
              <a:buNone/>
            </a:pPr>
            <a:r>
              <a:rPr lang="sv-SE" sz="1400" b="1">
                <a:solidFill>
                  <a:srgbClr val="000000"/>
                </a:solidFill>
                <a:latin typeface="Arial" panose="020B0604020202020204" pitchFamily="34" charset="0"/>
                <a:ea typeface="Calibri"/>
                <a:cs typeface="Arial" panose="020B0604020202020204" pitchFamily="34" charset="0"/>
                <a:sym typeface="Calibri"/>
              </a:rPr>
              <a:t>Försäljning</a:t>
            </a:r>
            <a:endParaRPr sz="140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067"/>
              <a:buFont typeface="Calibri"/>
              <a:buNone/>
            </a:pPr>
            <a:endParaRPr sz="1067">
              <a:solidFill>
                <a:srgbClr val="000000"/>
              </a:solidFill>
              <a:latin typeface="Arial" panose="020B0604020202020204" pitchFamily="34" charset="0"/>
              <a:ea typeface="Arial"/>
              <a:cs typeface="Arial" panose="020B0604020202020204" pitchFamily="34" charset="0"/>
              <a:sym typeface="Arial"/>
            </a:endParaRPr>
          </a:p>
        </p:txBody>
      </p:sp>
      <p:sp>
        <p:nvSpPr>
          <p:cNvPr id="183" name="Google Shape;183;p8"/>
          <p:cNvSpPr/>
          <p:nvPr/>
        </p:nvSpPr>
        <p:spPr>
          <a:xfrm>
            <a:off x="760833" y="1795248"/>
            <a:ext cx="2648728" cy="1203525"/>
          </a:xfrm>
          <a:prstGeom prst="ellipse">
            <a:avLst/>
          </a:prstGeom>
          <a:gradFill>
            <a:gsLst>
              <a:gs pos="0">
                <a:srgbClr val="FFDE7E"/>
              </a:gs>
              <a:gs pos="50000">
                <a:srgbClr val="FFE9B1"/>
              </a:gs>
              <a:gs pos="100000">
                <a:srgbClr val="FFF2D9"/>
              </a:gs>
            </a:gsLst>
            <a:lin ang="2700000" scaled="0"/>
          </a:gra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Lagsamordning</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164" name="Google Shape;164;p8"/>
          <p:cNvSpPr/>
          <p:nvPr/>
        </p:nvSpPr>
        <p:spPr>
          <a:xfrm>
            <a:off x="5579029" y="5470900"/>
            <a:ext cx="2636995" cy="1259680"/>
          </a:xfrm>
          <a:prstGeom prst="ellipse">
            <a:avLst/>
          </a:prstGeom>
          <a:gradFill>
            <a:gsLst>
              <a:gs pos="0">
                <a:srgbClr val="978550"/>
              </a:gs>
              <a:gs pos="50000">
                <a:srgbClr val="DBC074"/>
              </a:gs>
              <a:gs pos="100000">
                <a:srgbClr val="FFE68B"/>
              </a:gs>
            </a:gsLst>
            <a:lin ang="2700000" scaled="0"/>
          </a:gradFill>
          <a:ln>
            <a:noFill/>
          </a:ln>
          <a:effectLst>
            <a:outerShdw blurRad="44450" dist="27940" dir="5400000" algn="ctr">
              <a:srgbClr val="000000">
                <a:alpha val="30980"/>
              </a:srgbClr>
            </a:outerShdw>
          </a:effectLst>
        </p:spPr>
        <p:txBody>
          <a:bodyPr spcFirstLastPara="1" wrap="square" lIns="121900" tIns="60925" rIns="121900" bIns="60925" anchor="ctr" anchorCtr="0">
            <a:noAutofit/>
          </a:bodyPr>
          <a:lstStyle/>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333"/>
              <a:buFont typeface="Calibri"/>
              <a:buNone/>
            </a:pPr>
            <a:endParaRPr sz="1333" b="1"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1333"/>
              <a:buFont typeface="Calibri"/>
              <a:buNone/>
            </a:pPr>
            <a:r>
              <a:rPr lang="sv-SE" sz="1333" b="1" dirty="0">
                <a:solidFill>
                  <a:srgbClr val="000000"/>
                </a:solidFill>
                <a:latin typeface="Arial" panose="020B0604020202020204" pitchFamily="34" charset="0"/>
                <a:ea typeface="Calibri"/>
                <a:cs typeface="Arial" panose="020B0604020202020204" pitchFamily="34" charset="0"/>
                <a:sym typeface="Calibri"/>
              </a:rPr>
              <a:t>Cuper &amp; arrangemang</a:t>
            </a:r>
            <a:endParaRPr sz="24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l" rtl="0">
              <a:spcBef>
                <a:spcPts val="0"/>
              </a:spcBef>
              <a:spcAft>
                <a:spcPts val="0"/>
              </a:spcAft>
              <a:buClr>
                <a:schemeClr val="dk1"/>
              </a:buClr>
              <a:buSzPts val="1067"/>
              <a:buFont typeface="Calibri"/>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10"/>
          <p:cNvCxnSpPr/>
          <p:nvPr/>
        </p:nvCxnSpPr>
        <p:spPr>
          <a:xfrm rot="10800000" flipH="1">
            <a:off x="2685845" y="3429000"/>
            <a:ext cx="2016311" cy="33029"/>
          </a:xfrm>
          <a:prstGeom prst="straightConnector1">
            <a:avLst/>
          </a:prstGeom>
          <a:noFill/>
          <a:ln w="9525" cap="flat" cmpd="sng">
            <a:solidFill>
              <a:srgbClr val="6D6D6D"/>
            </a:solidFill>
            <a:prstDash val="solid"/>
            <a:round/>
            <a:headEnd type="none" w="sm" len="sm"/>
            <a:tailEnd type="none" w="sm" len="sm"/>
          </a:ln>
        </p:spPr>
      </p:cxnSp>
      <p:cxnSp>
        <p:nvCxnSpPr>
          <p:cNvPr id="203" name="Google Shape;203;p10"/>
          <p:cNvCxnSpPr/>
          <p:nvPr/>
        </p:nvCxnSpPr>
        <p:spPr>
          <a:xfrm rot="10800000" flipH="1">
            <a:off x="2436225" y="3803328"/>
            <a:ext cx="2448327" cy="1132279"/>
          </a:xfrm>
          <a:prstGeom prst="straightConnector1">
            <a:avLst/>
          </a:prstGeom>
          <a:noFill/>
          <a:ln w="9525" cap="flat" cmpd="sng">
            <a:solidFill>
              <a:srgbClr val="6D6D6D"/>
            </a:solidFill>
            <a:prstDash val="solid"/>
            <a:round/>
            <a:headEnd type="none" w="sm" len="sm"/>
            <a:tailEnd type="none" w="sm" len="sm"/>
          </a:ln>
        </p:spPr>
      </p:cxnSp>
      <p:cxnSp>
        <p:nvCxnSpPr>
          <p:cNvPr id="204" name="Google Shape;204;p10"/>
          <p:cNvCxnSpPr/>
          <p:nvPr/>
        </p:nvCxnSpPr>
        <p:spPr>
          <a:xfrm rot="10800000" flipH="1">
            <a:off x="4477138" y="4192678"/>
            <a:ext cx="1222830" cy="1589483"/>
          </a:xfrm>
          <a:prstGeom prst="straightConnector1">
            <a:avLst/>
          </a:prstGeom>
          <a:noFill/>
          <a:ln w="9525" cap="flat" cmpd="sng">
            <a:solidFill>
              <a:srgbClr val="6D6D6D"/>
            </a:solidFill>
            <a:prstDash val="solid"/>
            <a:round/>
            <a:headEnd type="none" w="sm" len="sm"/>
            <a:tailEnd type="none" w="sm" len="sm"/>
          </a:ln>
        </p:spPr>
      </p:cxnSp>
      <p:cxnSp>
        <p:nvCxnSpPr>
          <p:cNvPr id="205" name="Google Shape;205;p10"/>
          <p:cNvCxnSpPr>
            <a:cxnSpLocks/>
          </p:cNvCxnSpPr>
          <p:nvPr/>
        </p:nvCxnSpPr>
        <p:spPr>
          <a:xfrm flipH="1" flipV="1">
            <a:off x="6896362" y="4400530"/>
            <a:ext cx="333000" cy="1562778"/>
          </a:xfrm>
          <a:prstGeom prst="straightConnector1">
            <a:avLst/>
          </a:prstGeom>
          <a:noFill/>
          <a:ln w="9525" cap="flat" cmpd="sng">
            <a:solidFill>
              <a:srgbClr val="6D6D6D"/>
            </a:solidFill>
            <a:prstDash val="solid"/>
            <a:round/>
            <a:headEnd type="none" w="sm" len="sm"/>
            <a:tailEnd type="none" w="sm" len="sm"/>
          </a:ln>
        </p:spPr>
      </p:cxnSp>
      <p:cxnSp>
        <p:nvCxnSpPr>
          <p:cNvPr id="206" name="Google Shape;206;p10"/>
          <p:cNvCxnSpPr/>
          <p:nvPr/>
        </p:nvCxnSpPr>
        <p:spPr>
          <a:xfrm rot="10800000" flipH="1">
            <a:off x="7948702" y="2602459"/>
            <a:ext cx="1647484" cy="422775"/>
          </a:xfrm>
          <a:prstGeom prst="straightConnector1">
            <a:avLst/>
          </a:prstGeom>
          <a:noFill/>
          <a:ln w="9525" cap="flat" cmpd="sng">
            <a:solidFill>
              <a:srgbClr val="6D6D6D"/>
            </a:solidFill>
            <a:prstDash val="solid"/>
            <a:round/>
            <a:headEnd type="none" w="sm" len="sm"/>
            <a:tailEnd type="none" w="sm" len="sm"/>
          </a:ln>
        </p:spPr>
      </p:cxnSp>
      <p:cxnSp>
        <p:nvCxnSpPr>
          <p:cNvPr id="208" name="Google Shape;208;p10"/>
          <p:cNvCxnSpPr>
            <a:stCxn id="209" idx="1"/>
            <a:endCxn id="210" idx="5"/>
          </p:cNvCxnSpPr>
          <p:nvPr/>
        </p:nvCxnSpPr>
        <p:spPr>
          <a:xfrm flipH="1" flipV="1">
            <a:off x="7728556" y="4288913"/>
            <a:ext cx="1879317" cy="888438"/>
          </a:xfrm>
          <a:prstGeom prst="straightConnector1">
            <a:avLst/>
          </a:prstGeom>
          <a:noFill/>
          <a:ln w="9525" cap="flat" cmpd="sng">
            <a:solidFill>
              <a:srgbClr val="6D6D6D"/>
            </a:solidFill>
            <a:prstDash val="solid"/>
            <a:round/>
            <a:headEnd type="none" w="sm" len="sm"/>
            <a:tailEnd type="none" w="sm" len="sm"/>
          </a:ln>
        </p:spPr>
      </p:cxnSp>
      <p:cxnSp>
        <p:nvCxnSpPr>
          <p:cNvPr id="211" name="Google Shape;211;p10"/>
          <p:cNvCxnSpPr/>
          <p:nvPr/>
        </p:nvCxnSpPr>
        <p:spPr>
          <a:xfrm rot="10800000">
            <a:off x="8209941" y="3654544"/>
            <a:ext cx="1150703" cy="211781"/>
          </a:xfrm>
          <a:prstGeom prst="straightConnector1">
            <a:avLst/>
          </a:prstGeom>
          <a:noFill/>
          <a:ln w="9525" cap="flat" cmpd="sng">
            <a:solidFill>
              <a:srgbClr val="6D6D6D"/>
            </a:solidFill>
            <a:prstDash val="solid"/>
            <a:round/>
            <a:headEnd type="none" w="sm" len="sm"/>
            <a:tailEnd type="none" w="sm" len="sm"/>
          </a:ln>
        </p:spPr>
      </p:cxnSp>
      <p:sp>
        <p:nvSpPr>
          <p:cNvPr id="213" name="Google Shape;213;p10"/>
          <p:cNvSpPr/>
          <p:nvPr/>
        </p:nvSpPr>
        <p:spPr>
          <a:xfrm>
            <a:off x="494509" y="2874666"/>
            <a:ext cx="2447081" cy="1318012"/>
          </a:xfrm>
          <a:prstGeom prst="ellipse">
            <a:avLst/>
          </a:prstGeom>
          <a:gradFill>
            <a:gsLst>
              <a:gs pos="0">
                <a:srgbClr val="6E6E6E"/>
              </a:gs>
              <a:gs pos="50000">
                <a:srgbClr val="9F9F9F"/>
              </a:gs>
              <a:gs pos="100000">
                <a:srgbClr val="BFBFBF"/>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600" dirty="0">
                <a:solidFill>
                  <a:srgbClr val="000000"/>
                </a:solidFill>
                <a:latin typeface="Arial" panose="020B0604020202020204" pitchFamily="34" charset="0"/>
                <a:ea typeface="Arial"/>
                <a:cs typeface="Arial" panose="020B0604020202020204" pitchFamily="34" charset="0"/>
                <a:sym typeface="Arial"/>
              </a:rPr>
              <a:t> </a:t>
            </a:r>
            <a:endParaRPr lang="sv-SE" sz="16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Tränare</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4" name="Google Shape;214;p10"/>
          <p:cNvSpPr/>
          <p:nvPr/>
        </p:nvSpPr>
        <p:spPr>
          <a:xfrm>
            <a:off x="226110" y="4533976"/>
            <a:ext cx="2855459" cy="1266125"/>
          </a:xfrm>
          <a:prstGeom prst="ellipse">
            <a:avLst/>
          </a:prstGeom>
          <a:gradFill>
            <a:gsLst>
              <a:gs pos="0">
                <a:srgbClr val="7C8C93"/>
              </a:gs>
              <a:gs pos="50000">
                <a:srgbClr val="B3CAD5"/>
              </a:gs>
              <a:gs pos="100000">
                <a:srgbClr val="D7F2FF"/>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endParaRPr sz="1333" b="1"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endParaRPr lang="sv-SE" sz="1600" b="1" dirty="0">
              <a:solidFill>
                <a:srgbClr val="1F1F1F"/>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Arial"/>
                <a:cs typeface="Arial" panose="020B0604020202020204" pitchFamily="34" charset="0"/>
                <a:sym typeface="Arial"/>
              </a:rPr>
              <a:t>Lagledare</a:t>
            </a:r>
          </a:p>
          <a:p>
            <a:pPr marL="0" marR="0" lvl="0" indent="0" algn="ctr" rtl="0">
              <a:spcBef>
                <a:spcPts val="0"/>
              </a:spcBef>
              <a:spcAft>
                <a:spcPts val="0"/>
              </a:spcAft>
              <a:buNone/>
            </a:pPr>
            <a:endParaRPr sz="1600" dirty="0">
              <a:solidFill>
                <a:srgbClr val="1F1F1F"/>
              </a:solidFill>
              <a:latin typeface="Arial" panose="020B0604020202020204" pitchFamily="34" charset="0"/>
              <a:cs typeface="Arial" panose="020B0604020202020204" pitchFamily="34" charset="0"/>
            </a:endParaRPr>
          </a:p>
          <a:p>
            <a:pPr marL="228594" marR="0" lvl="0" indent="-160863"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5" name="Google Shape;215;p10"/>
          <p:cNvSpPr/>
          <p:nvPr/>
        </p:nvSpPr>
        <p:spPr>
          <a:xfrm>
            <a:off x="123282" y="384109"/>
            <a:ext cx="2640665" cy="1621399"/>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600" b="1" dirty="0">
                <a:solidFill>
                  <a:schemeClr val="lt1"/>
                </a:solidFill>
                <a:ea typeface="Arial"/>
                <a:cs typeface="Arial"/>
                <a:sym typeface="Arial"/>
              </a:rPr>
              <a:t>Sävar IK – </a:t>
            </a:r>
            <a:r>
              <a:rPr lang="sv-SE" sz="1600" dirty="0">
                <a:solidFill>
                  <a:schemeClr val="lt1"/>
                </a:solidFill>
                <a:ea typeface="Arial"/>
                <a:cs typeface="Arial"/>
                <a:sym typeface="Arial"/>
              </a:rPr>
              <a:t>verksamhetsidé och värdegrund</a:t>
            </a:r>
            <a:endParaRPr sz="1600" dirty="0">
              <a:solidFill>
                <a:schemeClr val="lt1"/>
              </a:solidFill>
              <a:ea typeface="Arial"/>
              <a:cs typeface="Arial"/>
              <a:sym typeface="Arial"/>
            </a:endParaRPr>
          </a:p>
        </p:txBody>
      </p:sp>
      <p:sp>
        <p:nvSpPr>
          <p:cNvPr id="216" name="Google Shape;216;p10"/>
          <p:cNvSpPr/>
          <p:nvPr/>
        </p:nvSpPr>
        <p:spPr>
          <a:xfrm>
            <a:off x="9100331" y="1617354"/>
            <a:ext cx="2803574" cy="1422852"/>
          </a:xfrm>
          <a:prstGeom prst="ellipse">
            <a:avLst/>
          </a:prstGeom>
          <a:gradFill>
            <a:gsLst>
              <a:gs pos="0">
                <a:srgbClr val="956B6B"/>
              </a:gs>
              <a:gs pos="50000">
                <a:srgbClr val="D99A9A"/>
              </a:gs>
              <a:gs pos="100000">
                <a:srgbClr val="FFBABA"/>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600" b="1" dirty="0">
                <a:solidFill>
                  <a:srgbClr val="000000"/>
                </a:solidFill>
                <a:latin typeface="Arial" panose="020B0604020202020204" pitchFamily="34" charset="0"/>
                <a:ea typeface="Arial"/>
                <a:cs typeface="Arial" panose="020B0604020202020204" pitchFamily="34" charset="0"/>
                <a:sym typeface="Arial"/>
              </a:rPr>
              <a:t>Planansvarig (2)</a:t>
            </a:r>
          </a:p>
        </p:txBody>
      </p:sp>
      <p:cxnSp>
        <p:nvCxnSpPr>
          <p:cNvPr id="217" name="Google Shape;217;p10"/>
          <p:cNvCxnSpPr/>
          <p:nvPr/>
        </p:nvCxnSpPr>
        <p:spPr>
          <a:xfrm>
            <a:off x="2593639" y="1796358"/>
            <a:ext cx="1649663" cy="1135079"/>
          </a:xfrm>
          <a:prstGeom prst="straightConnector1">
            <a:avLst/>
          </a:prstGeom>
          <a:noFill/>
          <a:ln w="57150" cap="flat" cmpd="sng">
            <a:solidFill>
              <a:srgbClr val="C00000"/>
            </a:solidFill>
            <a:prstDash val="solid"/>
            <a:round/>
            <a:headEnd type="triangle" w="med" len="med"/>
            <a:tailEnd type="triangle" w="med" len="med"/>
          </a:ln>
        </p:spPr>
      </p:cxnSp>
      <p:sp>
        <p:nvSpPr>
          <p:cNvPr id="210" name="Google Shape;210;p10"/>
          <p:cNvSpPr/>
          <p:nvPr/>
        </p:nvSpPr>
        <p:spPr>
          <a:xfrm>
            <a:off x="4169924" y="2602459"/>
            <a:ext cx="4169197" cy="1975804"/>
          </a:xfrm>
          <a:prstGeom prst="ellipse">
            <a:avLst/>
          </a:prstGeom>
          <a:gradFill>
            <a:gsLst>
              <a:gs pos="0">
                <a:srgbClr val="770000"/>
              </a:gs>
              <a:gs pos="50000">
                <a:srgbClr val="AC0000"/>
              </a:gs>
              <a:gs pos="100000">
                <a:srgbClr val="CE0000"/>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endParaRPr sz="1600" b="1" dirty="0">
              <a:solidFill>
                <a:schemeClr val="lt1"/>
              </a:solidFill>
              <a:ea typeface="Arial"/>
              <a:cs typeface="Arial"/>
              <a:sym typeface="Arial"/>
            </a:endParaRPr>
          </a:p>
          <a:p>
            <a:pPr marL="0" marR="0" lvl="0" indent="0" algn="ctr" rtl="0">
              <a:spcBef>
                <a:spcPts val="0"/>
              </a:spcBef>
              <a:spcAft>
                <a:spcPts val="0"/>
              </a:spcAft>
              <a:buNone/>
            </a:pPr>
            <a:r>
              <a:rPr lang="sv-SE" sz="2000" b="1" dirty="0">
                <a:solidFill>
                  <a:schemeClr val="lt1"/>
                </a:solidFill>
                <a:ea typeface="Arial"/>
                <a:cs typeface="Arial"/>
                <a:sym typeface="Arial"/>
              </a:rPr>
              <a:t>Lag</a:t>
            </a:r>
            <a:endParaRPr sz="2000" dirty="0">
              <a:solidFill>
                <a:schemeClr val="dk1"/>
              </a:solidFill>
              <a:ea typeface="Calibri"/>
              <a:cs typeface="Calibri"/>
              <a:sym typeface="Calibri"/>
            </a:endParaRPr>
          </a:p>
          <a:p>
            <a:pPr marL="0" marR="0" lvl="0" indent="0" algn="ctr" rtl="0">
              <a:spcBef>
                <a:spcPts val="0"/>
              </a:spcBef>
              <a:spcAft>
                <a:spcPts val="0"/>
              </a:spcAft>
              <a:buNone/>
            </a:pPr>
            <a:endParaRPr sz="1467" dirty="0">
              <a:solidFill>
                <a:schemeClr val="lt1"/>
              </a:solidFill>
              <a:latin typeface="Arial"/>
              <a:ea typeface="Arial"/>
              <a:cs typeface="Arial"/>
              <a:sym typeface="Arial"/>
            </a:endParaRPr>
          </a:p>
        </p:txBody>
      </p:sp>
      <p:sp>
        <p:nvSpPr>
          <p:cNvPr id="209" name="Google Shape;209;p10"/>
          <p:cNvSpPr/>
          <p:nvPr/>
        </p:nvSpPr>
        <p:spPr>
          <a:xfrm>
            <a:off x="9228678" y="4992264"/>
            <a:ext cx="2589308" cy="1263856"/>
          </a:xfrm>
          <a:prstGeom prst="ellipse">
            <a:avLst/>
          </a:prstGeom>
          <a:gradFill>
            <a:gsLst>
              <a:gs pos="0">
                <a:srgbClr val="4B6693"/>
              </a:gs>
              <a:gs pos="50000">
                <a:srgbClr val="6E95D5"/>
              </a:gs>
              <a:gs pos="100000">
                <a:srgbClr val="83B3FF"/>
              </a:gs>
            </a:gsLst>
            <a:lin ang="27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867" dirty="0">
                <a:solidFill>
                  <a:srgbClr val="1F1F1F"/>
                </a:solidFill>
                <a:latin typeface="Arial" panose="020B0604020202020204" pitchFamily="34" charset="0"/>
                <a:ea typeface="Arial"/>
                <a:cs typeface="Arial" panose="020B0604020202020204" pitchFamily="34" charset="0"/>
                <a:sym typeface="Arial"/>
              </a:rPr>
              <a:t> </a:t>
            </a:r>
            <a:endParaRPr dirty="0">
              <a:solidFill>
                <a:srgbClr val="1F1F1F"/>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Match</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8" name="Google Shape;218;p10"/>
          <p:cNvSpPr/>
          <p:nvPr/>
        </p:nvSpPr>
        <p:spPr>
          <a:xfrm>
            <a:off x="8742173" y="3270005"/>
            <a:ext cx="3330557" cy="1422852"/>
          </a:xfrm>
          <a:prstGeom prst="ellipse">
            <a:avLst/>
          </a:prstGeom>
          <a:gradFill>
            <a:gsLst>
              <a:gs pos="0">
                <a:srgbClr val="BDF295"/>
              </a:gs>
              <a:gs pos="50000">
                <a:srgbClr val="D5F5BE"/>
              </a:gs>
              <a:gs pos="100000">
                <a:srgbClr val="EAFADE"/>
              </a:gs>
            </a:gsLst>
            <a:lin ang="135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endParaRPr sz="1333" b="1" dirty="0">
              <a:solidFill>
                <a:schemeClr val="dk1"/>
              </a:solidFill>
              <a:latin typeface="Arial" panose="020B0604020202020204" pitchFamily="34" charset="0"/>
              <a:ea typeface="Calibri"/>
              <a:cs typeface="Arial" panose="020B0604020202020204" pitchFamily="34" charset="0"/>
              <a:sym typeface="Calibri"/>
            </a:endParaRPr>
          </a:p>
          <a:p>
            <a:pPr algn="ctr"/>
            <a:r>
              <a:rPr lang="sv-SE" sz="1600" b="1" dirty="0">
                <a:solidFill>
                  <a:srgbClr val="1F1F1F"/>
                </a:solidFill>
                <a:latin typeface="Arial" panose="020B0604020202020204" pitchFamily="34" charset="0"/>
                <a:ea typeface="Calibri"/>
                <a:cs typeface="Arial" panose="020B0604020202020204" pitchFamily="34" charset="0"/>
                <a:sym typeface="Calibri"/>
              </a:rPr>
              <a:t> Fikaansvarig (1)</a:t>
            </a:r>
          </a:p>
          <a:p>
            <a:pPr marL="0" marR="0" lvl="0" indent="0" algn="ctr" rtl="0">
              <a:spcBef>
                <a:spcPts val="0"/>
              </a:spcBef>
              <a:spcAft>
                <a:spcPts val="0"/>
              </a:spcAft>
              <a:buNone/>
            </a:pPr>
            <a:r>
              <a:rPr lang="sv-SE" sz="1600" dirty="0">
                <a:solidFill>
                  <a:srgbClr val="1F1F1F"/>
                </a:solidFill>
                <a:latin typeface="Arial" panose="020B0604020202020204" pitchFamily="34" charset="0"/>
                <a:ea typeface="Calibri"/>
                <a:cs typeface="Arial" panose="020B0604020202020204" pitchFamily="34" charset="0"/>
                <a:sym typeface="Calibri"/>
              </a:rPr>
              <a:t>(Roger café) </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19" name="Google Shape;219;p10"/>
          <p:cNvSpPr/>
          <p:nvPr/>
        </p:nvSpPr>
        <p:spPr>
          <a:xfrm>
            <a:off x="2851585" y="5489310"/>
            <a:ext cx="2720036" cy="1129591"/>
          </a:xfrm>
          <a:prstGeom prst="ellipse">
            <a:avLst/>
          </a:prstGeom>
          <a:gradFill>
            <a:gsLst>
              <a:gs pos="0">
                <a:srgbClr val="978550"/>
              </a:gs>
              <a:gs pos="50000">
                <a:srgbClr val="DBC074"/>
              </a:gs>
              <a:gs pos="100000">
                <a:srgbClr val="FFE68B"/>
              </a:gs>
            </a:gsLst>
            <a:lin ang="2700000" scaled="0"/>
          </a:gradFill>
          <a:ln>
            <a:noFill/>
          </a:ln>
          <a:effectLst>
            <a:outerShdw blurRad="44450" dist="27940" dir="5400000" algn="ctr">
              <a:srgbClr val="000000">
                <a:alpha val="31372"/>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1333" b="1"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endParaRPr sz="1333" b="1"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Kassör</a:t>
            </a: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a:p>
            <a:pPr marL="228594" marR="0" lvl="0" indent="-160863"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
        <p:nvSpPr>
          <p:cNvPr id="220" name="Google Shape;220;p10"/>
          <p:cNvSpPr txBox="1"/>
          <p:nvPr/>
        </p:nvSpPr>
        <p:spPr>
          <a:xfrm>
            <a:off x="4045090" y="1224162"/>
            <a:ext cx="5741187" cy="748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4267" dirty="0">
                <a:solidFill>
                  <a:srgbClr val="C00000"/>
                </a:solidFill>
                <a:latin typeface="Arial" panose="020B0604020202020204" pitchFamily="34" charset="0"/>
                <a:ea typeface="Calibri"/>
                <a:cs typeface="Arial" panose="020B0604020202020204" pitchFamily="34" charset="0"/>
                <a:sym typeface="Calibri"/>
              </a:rPr>
              <a:t>FÖRÄLDRATEAM</a:t>
            </a:r>
            <a:endParaRPr dirty="0">
              <a:latin typeface="Arial" panose="020B0604020202020204" pitchFamily="34" charset="0"/>
              <a:cs typeface="Arial" panose="020B0604020202020204" pitchFamily="34" charset="0"/>
            </a:endParaRPr>
          </a:p>
        </p:txBody>
      </p:sp>
      <p:sp>
        <p:nvSpPr>
          <p:cNvPr id="221" name="Google Shape;221;p10"/>
          <p:cNvSpPr/>
          <p:nvPr/>
        </p:nvSpPr>
        <p:spPr>
          <a:xfrm>
            <a:off x="5878834" y="5308167"/>
            <a:ext cx="3221496" cy="1296735"/>
          </a:xfrm>
          <a:prstGeom prst="ellipse">
            <a:avLst/>
          </a:prstGeom>
          <a:gradFill>
            <a:gsLst>
              <a:gs pos="0">
                <a:srgbClr val="81D2FF"/>
              </a:gs>
              <a:gs pos="50000">
                <a:srgbClr val="B3E1FF"/>
              </a:gs>
              <a:gs pos="100000">
                <a:srgbClr val="DAEFFF"/>
              </a:gs>
            </a:gsLst>
            <a:lin ang="18900000" scaled="0"/>
          </a:gradFill>
          <a:ln>
            <a:noFill/>
          </a:ln>
          <a:effectLst>
            <a:outerShdw blurRad="44450" dist="27940" dir="5400000" algn="ctr">
              <a:srgbClr val="000000">
                <a:alpha val="31372"/>
              </a:srgbClr>
            </a:outerShdw>
          </a:effectLst>
        </p:spPr>
        <p:txBody>
          <a:bodyPr spcFirstLastPara="1" wrap="square" lIns="121900" tIns="121900" rIns="121900" bIns="121900" anchor="ctr" anchorCtr="0">
            <a:noAutofit/>
          </a:bodyPr>
          <a:lstStyle/>
          <a:p>
            <a:pPr marL="0" marR="0" lvl="0" indent="0" algn="ctr" rtl="0">
              <a:spcBef>
                <a:spcPts val="0"/>
              </a:spcBef>
              <a:spcAft>
                <a:spcPts val="0"/>
              </a:spcAft>
              <a:buNone/>
            </a:pPr>
            <a:r>
              <a:rPr lang="sv-SE" sz="1867" dirty="0">
                <a:solidFill>
                  <a:srgbClr val="000000"/>
                </a:solidFill>
                <a:latin typeface="Arial" panose="020B0604020202020204" pitchFamily="34" charset="0"/>
                <a:ea typeface="Arial"/>
                <a:cs typeface="Arial" panose="020B0604020202020204" pitchFamily="34" charset="0"/>
                <a:sym typeface="Arial"/>
              </a:rPr>
              <a:t> </a:t>
            </a:r>
            <a:endParaRPr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lang="sv-SE" sz="1600" b="1" dirty="0">
              <a:solidFill>
                <a:srgbClr val="1F1F1F"/>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None/>
            </a:pPr>
            <a:r>
              <a:rPr lang="sv-SE" sz="1600" b="1" dirty="0">
                <a:solidFill>
                  <a:srgbClr val="1F1F1F"/>
                </a:solidFill>
                <a:latin typeface="Arial" panose="020B0604020202020204" pitchFamily="34" charset="0"/>
                <a:ea typeface="Calibri"/>
                <a:cs typeface="Arial" panose="020B0604020202020204" pitchFamily="34" charset="0"/>
                <a:sym typeface="Calibri"/>
              </a:rPr>
              <a:t>Sektion (2)</a:t>
            </a:r>
            <a:br>
              <a:rPr lang="sv-SE" sz="1600" b="1" dirty="0">
                <a:solidFill>
                  <a:srgbClr val="1F1F1F"/>
                </a:solidFill>
                <a:latin typeface="Arial" panose="020B0604020202020204" pitchFamily="34" charset="0"/>
                <a:ea typeface="Calibri"/>
                <a:cs typeface="Arial" panose="020B0604020202020204" pitchFamily="34" charset="0"/>
                <a:sym typeface="Calibri"/>
              </a:rPr>
            </a:br>
            <a:endParaRPr sz="1600" dirty="0">
              <a:solidFill>
                <a:srgbClr val="1F1F1F"/>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1067" dirty="0">
              <a:solidFill>
                <a:srgbClr val="000000"/>
              </a:solidFill>
              <a:latin typeface="Arial" panose="020B0604020202020204" pitchFamily="34" charset="0"/>
              <a:ea typeface="Arial"/>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4" grpId="0" animBg="1"/>
      <p:bldP spid="216" grpId="0" animBg="1"/>
      <p:bldP spid="209" grpId="0" animBg="1"/>
      <p:bldP spid="218" grpId="0" animBg="1"/>
      <p:bldP spid="219" grpId="0" animBg="1"/>
      <p:bldP spid="2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ruta 33">
            <a:extLst>
              <a:ext uri="{FF2B5EF4-FFF2-40B4-BE49-F238E27FC236}">
                <a16:creationId xmlns:a16="http://schemas.microsoft.com/office/drawing/2014/main" id="{B0DF60A6-4A0C-4C76-AEBC-B435CF0BA010}"/>
              </a:ext>
            </a:extLst>
          </p:cNvPr>
          <p:cNvSpPr txBox="1"/>
          <p:nvPr/>
        </p:nvSpPr>
        <p:spPr>
          <a:xfrm>
            <a:off x="1714752" y="1643694"/>
            <a:ext cx="9653833" cy="4493538"/>
          </a:xfrm>
          <a:prstGeom prst="rect">
            <a:avLst/>
          </a:prstGeom>
          <a:noFill/>
        </p:spPr>
        <p:txBody>
          <a:bodyPr wrap="square" rtlCol="0">
            <a:spAutoFit/>
          </a:bodyPr>
          <a:lstStyle/>
          <a:p>
            <a:pPr marL="0" marR="0" lvl="0" indent="0" algn="l" rtl="0">
              <a:spcBef>
                <a:spcPts val="0"/>
              </a:spcBef>
              <a:spcAft>
                <a:spcPts val="0"/>
              </a:spcAft>
              <a:buNone/>
            </a:pPr>
            <a:r>
              <a:rPr lang="sv-SE" sz="2200" b="1" dirty="0">
                <a:solidFill>
                  <a:schemeClr val="tx1">
                    <a:lumMod val="85000"/>
                    <a:lumOff val="15000"/>
                  </a:schemeClr>
                </a:solidFill>
              </a:rPr>
              <a:t>Tränare:</a:t>
            </a:r>
          </a:p>
          <a:p>
            <a:pPr marL="0" marR="0" lvl="0" indent="0" algn="l" rtl="0">
              <a:spcBef>
                <a:spcPts val="0"/>
              </a:spcBef>
              <a:spcAft>
                <a:spcPts val="0"/>
              </a:spcAft>
              <a:buNone/>
            </a:pPr>
            <a:endParaRPr lang="sv-SE" sz="2200" dirty="0">
              <a:solidFill>
                <a:schemeClr val="tx1">
                  <a:lumMod val="85000"/>
                  <a:lumOff val="15000"/>
                </a:schemeClr>
              </a:solidFill>
              <a:ea typeface="Calibri"/>
              <a:cs typeface="Calibri"/>
              <a:sym typeface="Calibri"/>
            </a:endParaRPr>
          </a:p>
          <a:p>
            <a:r>
              <a:rPr lang="sv-SE" sz="2200" b="1" dirty="0">
                <a:solidFill>
                  <a:schemeClr val="tx1">
                    <a:lumMod val="85000"/>
                    <a:lumOff val="15000"/>
                  </a:schemeClr>
                </a:solidFill>
              </a:rPr>
              <a:t>Lagledare:</a:t>
            </a:r>
            <a:endParaRPr lang="sv-SE" sz="2200" dirty="0">
              <a:solidFill>
                <a:schemeClr val="tx1">
                  <a:lumMod val="85000"/>
                  <a:lumOff val="15000"/>
                </a:schemeClr>
              </a:solidFill>
              <a:ea typeface="Calibri"/>
              <a:cs typeface="Calibri"/>
              <a:sym typeface="Calibri"/>
            </a:endParaRPr>
          </a:p>
          <a:p>
            <a:endParaRPr lang="sv-SE" sz="2200" dirty="0">
              <a:solidFill>
                <a:schemeClr val="tx1">
                  <a:lumMod val="85000"/>
                  <a:lumOff val="15000"/>
                </a:schemeClr>
              </a:solidFill>
              <a:ea typeface="Calibri"/>
              <a:cs typeface="Calibri"/>
              <a:sym typeface="Calibri"/>
            </a:endParaRPr>
          </a:p>
          <a:p>
            <a:r>
              <a:rPr lang="sv-SE" sz="2200" b="1" dirty="0">
                <a:solidFill>
                  <a:schemeClr val="tx1">
                    <a:lumMod val="85000"/>
                    <a:lumOff val="15000"/>
                  </a:schemeClr>
                </a:solidFill>
              </a:rPr>
              <a:t>Kassör:</a:t>
            </a:r>
            <a:r>
              <a:rPr lang="sv-SE" sz="2200" dirty="0">
                <a:solidFill>
                  <a:schemeClr val="tx1">
                    <a:lumMod val="85000"/>
                    <a:lumOff val="15000"/>
                  </a:schemeClr>
                </a:solidFill>
              </a:rPr>
              <a:t> </a:t>
            </a:r>
          </a:p>
          <a:p>
            <a:endParaRPr lang="sv-SE" sz="2200" dirty="0">
              <a:solidFill>
                <a:schemeClr val="tx1">
                  <a:lumMod val="85000"/>
                  <a:lumOff val="15000"/>
                </a:schemeClr>
              </a:solidFill>
            </a:endParaRPr>
          </a:p>
          <a:p>
            <a:r>
              <a:rPr lang="sv-SE" sz="2200" b="1" dirty="0" err="1">
                <a:solidFill>
                  <a:schemeClr val="tx1">
                    <a:lumMod val="85000"/>
                    <a:lumOff val="15000"/>
                  </a:schemeClr>
                </a:solidFill>
              </a:rPr>
              <a:t>Plangruppen</a:t>
            </a:r>
            <a:r>
              <a:rPr lang="sv-SE" sz="2200" b="1" dirty="0">
                <a:solidFill>
                  <a:schemeClr val="tx1">
                    <a:lumMod val="85000"/>
                    <a:lumOff val="15000"/>
                  </a:schemeClr>
                </a:solidFill>
              </a:rPr>
              <a:t>:</a:t>
            </a:r>
            <a:endParaRPr lang="sv-SE" sz="2200" dirty="0">
              <a:solidFill>
                <a:schemeClr val="tx1">
                  <a:lumMod val="85000"/>
                  <a:lumOff val="15000"/>
                </a:schemeClr>
              </a:solidFill>
            </a:endParaRPr>
          </a:p>
          <a:p>
            <a:endParaRPr lang="sv-SE" sz="2200" dirty="0">
              <a:solidFill>
                <a:schemeClr val="tx1">
                  <a:lumMod val="85000"/>
                  <a:lumOff val="15000"/>
                </a:schemeClr>
              </a:solidFill>
            </a:endParaRPr>
          </a:p>
          <a:p>
            <a:r>
              <a:rPr lang="sv-SE" sz="2200" b="1" dirty="0">
                <a:solidFill>
                  <a:schemeClr val="tx1">
                    <a:lumMod val="85000"/>
                    <a:lumOff val="15000"/>
                  </a:schemeClr>
                </a:solidFill>
              </a:rPr>
              <a:t>Sektion: </a:t>
            </a:r>
            <a:r>
              <a:rPr lang="sv-SE" sz="2200" dirty="0">
                <a:solidFill>
                  <a:schemeClr val="tx1">
                    <a:lumMod val="85000"/>
                    <a:lumOff val="15000"/>
                  </a:schemeClr>
                </a:solidFill>
              </a:rPr>
              <a:t> </a:t>
            </a:r>
          </a:p>
          <a:p>
            <a:endParaRPr lang="sv-SE" sz="2200" b="1" dirty="0">
              <a:solidFill>
                <a:schemeClr val="tx1">
                  <a:lumMod val="85000"/>
                  <a:lumOff val="15000"/>
                </a:schemeClr>
              </a:solidFill>
            </a:endParaRPr>
          </a:p>
          <a:p>
            <a:r>
              <a:rPr lang="sv-SE" sz="2200" b="1" dirty="0">
                <a:solidFill>
                  <a:schemeClr val="tx1">
                    <a:lumMod val="85000"/>
                    <a:lumOff val="15000"/>
                  </a:schemeClr>
                </a:solidFill>
              </a:rPr>
              <a:t>Match: </a:t>
            </a:r>
            <a:endParaRPr lang="sv-SE" sz="2200" dirty="0">
              <a:solidFill>
                <a:schemeClr val="tx1">
                  <a:lumMod val="85000"/>
                  <a:lumOff val="15000"/>
                </a:schemeClr>
              </a:solidFill>
            </a:endParaRPr>
          </a:p>
          <a:p>
            <a:endParaRPr lang="sv-SE" sz="2200" dirty="0">
              <a:solidFill>
                <a:schemeClr val="tx1">
                  <a:lumMod val="85000"/>
                  <a:lumOff val="15000"/>
                </a:schemeClr>
              </a:solidFill>
            </a:endParaRPr>
          </a:p>
          <a:p>
            <a:r>
              <a:rPr lang="sv-SE" sz="2200" b="1" dirty="0">
                <a:solidFill>
                  <a:schemeClr val="tx1">
                    <a:lumMod val="85000"/>
                    <a:lumOff val="15000"/>
                  </a:schemeClr>
                </a:solidFill>
              </a:rPr>
              <a:t>Försäljning/</a:t>
            </a:r>
            <a:r>
              <a:rPr lang="sv-SE" sz="2200" b="1" dirty="0" err="1">
                <a:solidFill>
                  <a:schemeClr val="tx1">
                    <a:lumMod val="85000"/>
                    <a:lumOff val="15000"/>
                  </a:schemeClr>
                </a:solidFill>
              </a:rPr>
              <a:t>cafégruppen</a:t>
            </a:r>
            <a:r>
              <a:rPr lang="sv-SE" sz="2200" b="1" dirty="0">
                <a:solidFill>
                  <a:schemeClr val="tx1">
                    <a:lumMod val="85000"/>
                    <a:lumOff val="15000"/>
                  </a:schemeClr>
                </a:solidFill>
              </a:rPr>
              <a:t>: </a:t>
            </a:r>
            <a:endParaRPr lang="sv-SE" sz="2000" dirty="0">
              <a:solidFill>
                <a:schemeClr val="tx1">
                  <a:lumMod val="85000"/>
                  <a:lumOff val="15000"/>
                </a:schemeClr>
              </a:solidFill>
            </a:endParaRPr>
          </a:p>
        </p:txBody>
      </p:sp>
      <p:sp>
        <p:nvSpPr>
          <p:cNvPr id="27" name="Google Shape;447;p30">
            <a:extLst>
              <a:ext uri="{FF2B5EF4-FFF2-40B4-BE49-F238E27FC236}">
                <a16:creationId xmlns:a16="http://schemas.microsoft.com/office/drawing/2014/main" id="{2C4DBE24-DE0F-4844-A816-8AD00C01AEA8}"/>
              </a:ext>
            </a:extLst>
          </p:cNvPr>
          <p:cNvSpPr/>
          <p:nvPr/>
        </p:nvSpPr>
        <p:spPr>
          <a:xfrm>
            <a:off x="10814755" y="0"/>
            <a:ext cx="778934" cy="14674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textruta 36">
            <a:extLst>
              <a:ext uri="{FF2B5EF4-FFF2-40B4-BE49-F238E27FC236}">
                <a16:creationId xmlns:a16="http://schemas.microsoft.com/office/drawing/2014/main" id="{34140F62-6AE3-4036-9C21-A7D8144711EC}"/>
              </a:ext>
            </a:extLst>
          </p:cNvPr>
          <p:cNvSpPr txBox="1"/>
          <p:nvPr/>
        </p:nvSpPr>
        <p:spPr>
          <a:xfrm>
            <a:off x="1714752" y="759598"/>
            <a:ext cx="8919148" cy="707886"/>
          </a:xfrm>
          <a:prstGeom prst="rect">
            <a:avLst/>
          </a:prstGeom>
          <a:noFill/>
        </p:spPr>
        <p:txBody>
          <a:bodyPr wrap="square" rtlCol="0">
            <a:spAutoFit/>
          </a:bodyPr>
          <a:lstStyle/>
          <a:p>
            <a:r>
              <a:rPr lang="sv-SE" sz="4000" dirty="0">
                <a:solidFill>
                  <a:srgbClr val="C00000"/>
                </a:solidFill>
                <a:latin typeface="Arial" panose="020B0604020202020204" pitchFamily="34" charset="0"/>
                <a:cs typeface="Arial" panose="020B0604020202020204" pitchFamily="34" charset="0"/>
              </a:rPr>
              <a:t>20XX</a:t>
            </a:r>
          </a:p>
        </p:txBody>
      </p:sp>
      <p:pic>
        <p:nvPicPr>
          <p:cNvPr id="2" name="Google Shape;100;p1">
            <a:extLst>
              <a:ext uri="{FF2B5EF4-FFF2-40B4-BE49-F238E27FC236}">
                <a16:creationId xmlns:a16="http://schemas.microsoft.com/office/drawing/2014/main" id="{66285488-FB57-5EFD-EAAC-95783A735017}"/>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descr="En bild som visar leksak&#10;&#10;Automatiskt genererad beskrivning">
            <a:extLst>
              <a:ext uri="{FF2B5EF4-FFF2-40B4-BE49-F238E27FC236}">
                <a16:creationId xmlns:a16="http://schemas.microsoft.com/office/drawing/2014/main" id="{3C0DBED1-15A8-6A12-5E96-1B1068915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670" y="4550440"/>
            <a:ext cx="3048000" cy="2033016"/>
          </a:xfrm>
          <a:prstGeom prst="rect">
            <a:avLst/>
          </a:prstGeom>
        </p:spPr>
      </p:pic>
    </p:spTree>
    <p:extLst>
      <p:ext uri="{BB962C8B-B14F-4D97-AF65-F5344CB8AC3E}">
        <p14:creationId xmlns:p14="http://schemas.microsoft.com/office/powerpoint/2010/main" val="237826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447;p30">
            <a:extLst>
              <a:ext uri="{FF2B5EF4-FFF2-40B4-BE49-F238E27FC236}">
                <a16:creationId xmlns:a16="http://schemas.microsoft.com/office/drawing/2014/main" id="{2C4DBE24-DE0F-4844-A816-8AD00C01AEA8}"/>
              </a:ext>
            </a:extLst>
          </p:cNvPr>
          <p:cNvSpPr/>
          <p:nvPr/>
        </p:nvSpPr>
        <p:spPr>
          <a:xfrm>
            <a:off x="10814755" y="0"/>
            <a:ext cx="778934" cy="14674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textruta 36">
            <a:extLst>
              <a:ext uri="{FF2B5EF4-FFF2-40B4-BE49-F238E27FC236}">
                <a16:creationId xmlns:a16="http://schemas.microsoft.com/office/drawing/2014/main" id="{34140F62-6AE3-4036-9C21-A7D8144711EC}"/>
              </a:ext>
            </a:extLst>
          </p:cNvPr>
          <p:cNvSpPr txBox="1"/>
          <p:nvPr/>
        </p:nvSpPr>
        <p:spPr>
          <a:xfrm>
            <a:off x="7283039" y="5889946"/>
            <a:ext cx="8919148" cy="707886"/>
          </a:xfrm>
          <a:prstGeom prst="rect">
            <a:avLst/>
          </a:prstGeom>
          <a:noFill/>
        </p:spPr>
        <p:txBody>
          <a:bodyPr wrap="square" rtlCol="0">
            <a:spAutoFit/>
          </a:bodyPr>
          <a:lstStyle/>
          <a:p>
            <a:r>
              <a:rPr lang="sv-SE" sz="4000" dirty="0">
                <a:solidFill>
                  <a:srgbClr val="C00000"/>
                </a:solidFill>
                <a:latin typeface="Arial" panose="020B0604020202020204" pitchFamily="34" charset="0"/>
                <a:cs typeface="Arial" panose="020B0604020202020204" pitchFamily="34" charset="0"/>
              </a:rPr>
              <a:t>TACK FÖR IDAG!</a:t>
            </a:r>
          </a:p>
        </p:txBody>
      </p:sp>
      <p:pic>
        <p:nvPicPr>
          <p:cNvPr id="2" name="Google Shape;100;p1">
            <a:extLst>
              <a:ext uri="{FF2B5EF4-FFF2-40B4-BE49-F238E27FC236}">
                <a16:creationId xmlns:a16="http://schemas.microsoft.com/office/drawing/2014/main" id="{66285488-FB57-5EFD-EAAC-95783A735017}"/>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4" name="Bildobjekt 3">
            <a:extLst>
              <a:ext uri="{FF2B5EF4-FFF2-40B4-BE49-F238E27FC236}">
                <a16:creationId xmlns:a16="http://schemas.microsoft.com/office/drawing/2014/main" id="{D1E6568C-DF9A-1C16-6D6B-F92FFC23E4E4}"/>
              </a:ext>
            </a:extLst>
          </p:cNvPr>
          <p:cNvPicPr>
            <a:picLocks noChangeAspect="1"/>
          </p:cNvPicPr>
          <p:nvPr/>
        </p:nvPicPr>
        <p:blipFill>
          <a:blip r:embed="rId4"/>
          <a:stretch>
            <a:fillRect/>
          </a:stretch>
        </p:blipFill>
        <p:spPr>
          <a:xfrm>
            <a:off x="2124184" y="358142"/>
            <a:ext cx="7306418" cy="5294979"/>
          </a:xfrm>
          <a:prstGeom prst="rect">
            <a:avLst/>
          </a:prstGeom>
        </p:spPr>
      </p:pic>
    </p:spTree>
    <p:extLst>
      <p:ext uri="{BB962C8B-B14F-4D97-AF65-F5344CB8AC3E}">
        <p14:creationId xmlns:p14="http://schemas.microsoft.com/office/powerpoint/2010/main" val="368377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2" name="Google Shape;332;p22"/>
          <p:cNvSpPr/>
          <p:nvPr/>
        </p:nvSpPr>
        <p:spPr>
          <a:xfrm>
            <a:off x="10814755" y="0"/>
            <a:ext cx="778934" cy="1467484"/>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2" name="Google Shape;100;p1">
            <a:extLst>
              <a:ext uri="{FF2B5EF4-FFF2-40B4-BE49-F238E27FC236}">
                <a16:creationId xmlns:a16="http://schemas.microsoft.com/office/drawing/2014/main" id="{D92DFA1D-FF4E-F74A-B05A-7C59DB7A8F1E}"/>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3" name="textruta 2">
            <a:extLst>
              <a:ext uri="{FF2B5EF4-FFF2-40B4-BE49-F238E27FC236}">
                <a16:creationId xmlns:a16="http://schemas.microsoft.com/office/drawing/2014/main" id="{EF9A6DA3-468B-0DDF-8D10-4493D5F87E84}"/>
              </a:ext>
            </a:extLst>
          </p:cNvPr>
          <p:cNvSpPr txBox="1"/>
          <p:nvPr/>
        </p:nvSpPr>
        <p:spPr>
          <a:xfrm>
            <a:off x="1192700" y="751589"/>
            <a:ext cx="9806597" cy="1631216"/>
          </a:xfrm>
          <a:prstGeom prst="rect">
            <a:avLst/>
          </a:prstGeom>
          <a:noFill/>
        </p:spPr>
        <p:txBody>
          <a:bodyPr wrap="square" rtlCol="0">
            <a:spAutoFit/>
          </a:bodyPr>
          <a:lstStyle/>
          <a:p>
            <a:pPr algn="ctr"/>
            <a:r>
              <a:rPr lang="sv-SE" sz="4000" dirty="0">
                <a:solidFill>
                  <a:srgbClr val="C00000"/>
                </a:solidFill>
                <a:latin typeface="Arial   "/>
              </a:rPr>
              <a:t>NAMN FÖRÄLDER + BARN</a:t>
            </a:r>
          </a:p>
          <a:p>
            <a:pPr marL="0" marR="0" lvl="0" indent="0" algn="ctr" rtl="0">
              <a:spcBef>
                <a:spcPts val="0"/>
              </a:spcBef>
              <a:spcAft>
                <a:spcPts val="0"/>
              </a:spcAft>
              <a:buNone/>
            </a:pPr>
            <a:r>
              <a:rPr lang="sv-SE" sz="2000" dirty="0">
                <a:solidFill>
                  <a:schemeClr val="dk1"/>
                </a:solidFill>
                <a:ea typeface="Calibri"/>
                <a:cs typeface="Calibri"/>
                <a:sym typeface="Calibri"/>
              </a:rPr>
              <a:t>-Vad tycker du är det viktigaste med ditt barns idrottande?</a:t>
            </a:r>
          </a:p>
          <a:p>
            <a:pPr marL="0" marR="0" lvl="0" indent="0" algn="ctr" rtl="0">
              <a:spcBef>
                <a:spcPts val="0"/>
              </a:spcBef>
              <a:spcAft>
                <a:spcPts val="0"/>
              </a:spcAft>
              <a:buNone/>
            </a:pPr>
            <a:r>
              <a:rPr lang="sv-SE" sz="2000" dirty="0">
                <a:solidFill>
                  <a:schemeClr val="dk1"/>
                </a:solidFill>
                <a:ea typeface="Calibri"/>
                <a:cs typeface="Calibri"/>
                <a:sym typeface="Calibri"/>
              </a:rPr>
              <a:t>-Vad tror du att ditt barn tycker är viktigast?</a:t>
            </a:r>
          </a:p>
          <a:p>
            <a:r>
              <a:rPr lang="sv-SE" sz="2000" dirty="0">
                <a:solidFill>
                  <a:srgbClr val="C00000"/>
                </a:solidFill>
              </a:rPr>
              <a:t> </a:t>
            </a:r>
          </a:p>
        </p:txBody>
      </p:sp>
      <p:pic>
        <p:nvPicPr>
          <p:cNvPr id="1026" name="Picture 2">
            <a:extLst>
              <a:ext uri="{FF2B5EF4-FFF2-40B4-BE49-F238E27FC236}">
                <a16:creationId xmlns:a16="http://schemas.microsoft.com/office/drawing/2014/main" id="{3A293C79-5262-9A5A-6D6C-561E4488CD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49"/>
          <a:stretch/>
        </p:blipFill>
        <p:spPr bwMode="auto">
          <a:xfrm>
            <a:off x="527509" y="2201226"/>
            <a:ext cx="11136981" cy="4169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sp useBgFill="1">
        <p:nvSpPr>
          <p:cNvPr id="276" name="Rectangle 2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4"/>
          <p:cNvSpPr txBox="1"/>
          <p:nvPr/>
        </p:nvSpPr>
        <p:spPr>
          <a:xfrm>
            <a:off x="890338" y="640080"/>
            <a:ext cx="3734014" cy="3566160"/>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400" dirty="0">
                <a:latin typeface="+mj-lt"/>
                <a:ea typeface="+mj-ea"/>
                <a:cs typeface="+mj-cs"/>
                <a:sym typeface="Calibri"/>
              </a:rPr>
              <a:t>SÄSONGEN 20XX</a:t>
            </a:r>
            <a:endParaRPr lang="en-US" sz="5400" dirty="0">
              <a:latin typeface="+mj-lt"/>
              <a:ea typeface="+mj-ea"/>
              <a:cs typeface="+mj-cs"/>
            </a:endParaRPr>
          </a:p>
        </p:txBody>
      </p:sp>
      <p:sp>
        <p:nvSpPr>
          <p:cNvPr id="27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boll, fotboll, sportutrustning, Bollsport&#10;&#10;Automatiskt genererad beskrivning">
            <a:extLst>
              <a:ext uri="{FF2B5EF4-FFF2-40B4-BE49-F238E27FC236}">
                <a16:creationId xmlns:a16="http://schemas.microsoft.com/office/drawing/2014/main" id="{BF4C46C7-FFD7-FC0E-8014-CF049FE30E42}"/>
              </a:ext>
            </a:extLst>
          </p:cNvPr>
          <p:cNvPicPr>
            <a:picLocks noChangeAspect="1"/>
          </p:cNvPicPr>
          <p:nvPr/>
        </p:nvPicPr>
        <p:blipFill rotWithShape="1">
          <a:blip r:embed="rId3">
            <a:extLst>
              <a:ext uri="{28A0092B-C50C-407E-A947-70E740481C1C}">
                <a14:useLocalDpi xmlns:a14="http://schemas.microsoft.com/office/drawing/2010/main" val="0"/>
              </a:ext>
            </a:extLst>
          </a:blip>
          <a:srcRect l="1725" r="233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Google Shape;100;p1">
            <a:extLst>
              <a:ext uri="{FF2B5EF4-FFF2-40B4-BE49-F238E27FC236}">
                <a16:creationId xmlns:a16="http://schemas.microsoft.com/office/drawing/2014/main" id="{C545EC76-7B0D-1EDD-1B83-CFFAC7CFCAE7}"/>
              </a:ext>
            </a:extLst>
          </p:cNvPr>
          <p:cNvPicPr preferRelativeResize="0"/>
          <p:nvPr/>
        </p:nvPicPr>
        <p:blipFill rotWithShape="1">
          <a:blip r:embed="rId4">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283648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7" y="1774224"/>
            <a:ext cx="4361414" cy="1815882"/>
          </a:xfrm>
          <a:prstGeom prst="rect">
            <a:avLst/>
          </a:prstGeom>
          <a:noFill/>
        </p:spPr>
        <p:txBody>
          <a:bodyPr wrap="square" rtlCol="0">
            <a:spAutoFit/>
          </a:bodyPr>
          <a:lstStyle/>
          <a:p>
            <a:pPr marL="0" marR="0" lvl="0" indent="0" algn="l" rtl="0">
              <a:spcBef>
                <a:spcPts val="0"/>
              </a:spcBef>
              <a:spcAft>
                <a:spcPts val="0"/>
              </a:spcAft>
              <a:buNone/>
            </a:pPr>
            <a:r>
              <a:rPr lang="sv-SE" sz="2800" u="sng" dirty="0">
                <a:solidFill>
                  <a:schemeClr val="tx1">
                    <a:lumMod val="85000"/>
                    <a:lumOff val="15000"/>
                  </a:schemeClr>
                </a:solidFill>
                <a:latin typeface="Calibri"/>
                <a:ea typeface="Calibri"/>
                <a:cs typeface="Calibri"/>
                <a:sym typeface="Calibri"/>
              </a:rPr>
              <a:t>Tränare</a:t>
            </a:r>
            <a:br>
              <a:rPr lang="sv-SE" sz="2800" dirty="0">
                <a:solidFill>
                  <a:schemeClr val="tx1">
                    <a:lumMod val="85000"/>
                    <a:lumOff val="15000"/>
                  </a:schemeClr>
                </a:solidFill>
                <a:latin typeface="Calibri"/>
                <a:ea typeface="Calibri"/>
                <a:cs typeface="Calibri"/>
                <a:sym typeface="Calibri"/>
              </a:rPr>
            </a:br>
            <a:endParaRPr lang="sv-SE" sz="2800" dirty="0">
              <a:solidFill>
                <a:schemeClr val="tx1">
                  <a:lumMod val="85000"/>
                  <a:lumOff val="15000"/>
                </a:schemeClr>
              </a:solidFill>
              <a:latin typeface="Calibri"/>
              <a:ea typeface="Calibri"/>
              <a:cs typeface="Calibri"/>
              <a:sym typeface="Calibri"/>
            </a:endParaRPr>
          </a:p>
          <a:p>
            <a:pPr marL="0" marR="0" lvl="0" indent="0" algn="l" rtl="0">
              <a:spcBef>
                <a:spcPts val="0"/>
              </a:spcBef>
              <a:spcAft>
                <a:spcPts val="0"/>
              </a:spcAft>
              <a:buNone/>
            </a:pPr>
            <a:endParaRPr lang="sv-SE" sz="2800" dirty="0">
              <a:solidFill>
                <a:schemeClr val="tx1">
                  <a:lumMod val="85000"/>
                  <a:lumOff val="15000"/>
                </a:schemeClr>
              </a:solidFill>
              <a:latin typeface="Calibri"/>
              <a:ea typeface="Calibri"/>
              <a:cs typeface="Calibri"/>
              <a:sym typeface="Calibri"/>
            </a:endParaRPr>
          </a:p>
          <a:p>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FUNKTIONER RUNT LAGET IDAG…</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
        <p:nvSpPr>
          <p:cNvPr id="3" name="textruta 2">
            <a:extLst>
              <a:ext uri="{FF2B5EF4-FFF2-40B4-BE49-F238E27FC236}">
                <a16:creationId xmlns:a16="http://schemas.microsoft.com/office/drawing/2014/main" id="{4D022CA0-59F0-6B60-4785-3FA90509858D}"/>
              </a:ext>
            </a:extLst>
          </p:cNvPr>
          <p:cNvSpPr txBox="1"/>
          <p:nvPr/>
        </p:nvSpPr>
        <p:spPr>
          <a:xfrm>
            <a:off x="6550426" y="1774224"/>
            <a:ext cx="3890585" cy="954107"/>
          </a:xfrm>
          <a:prstGeom prst="rect">
            <a:avLst/>
          </a:prstGeom>
          <a:noFill/>
        </p:spPr>
        <p:txBody>
          <a:bodyPr wrap="square" rtlCol="0">
            <a:spAutoFit/>
          </a:bodyPr>
          <a:lstStyle/>
          <a:p>
            <a:pPr marL="0" marR="0" lvl="0" indent="0" algn="l" rtl="0">
              <a:spcBef>
                <a:spcPts val="0"/>
              </a:spcBef>
              <a:spcAft>
                <a:spcPts val="0"/>
              </a:spcAft>
              <a:buNone/>
            </a:pPr>
            <a:r>
              <a:rPr lang="sv-SE" sz="2800" u="sng" dirty="0">
                <a:solidFill>
                  <a:schemeClr val="tx1">
                    <a:lumMod val="85000"/>
                    <a:lumOff val="15000"/>
                  </a:schemeClr>
                </a:solidFill>
                <a:latin typeface="Calibri"/>
                <a:ea typeface="Calibri"/>
                <a:cs typeface="Calibri"/>
                <a:sym typeface="Calibri"/>
              </a:rPr>
              <a:t>Lagledare</a:t>
            </a:r>
            <a:endParaRPr lang="sv-SE" sz="2000" dirty="0">
              <a:solidFill>
                <a:schemeClr val="tx1">
                  <a:lumMod val="85000"/>
                  <a:lumOff val="15000"/>
                </a:schemeClr>
              </a:solidFill>
            </a:endParaRPr>
          </a:p>
          <a:p>
            <a:endParaRPr lang="sv-SE" sz="2800" dirty="0">
              <a:solidFill>
                <a:schemeClr val="tx1">
                  <a:lumMod val="85000"/>
                  <a:lumOff val="15000"/>
                </a:schemeClr>
              </a:solidFill>
            </a:endParaRPr>
          </a:p>
        </p:txBody>
      </p:sp>
      <p:pic>
        <p:nvPicPr>
          <p:cNvPr id="7" name="Bildobjekt 6" descr="En bild som visar leksak&#10;&#10;Automatiskt genererad beskrivning">
            <a:extLst>
              <a:ext uri="{FF2B5EF4-FFF2-40B4-BE49-F238E27FC236}">
                <a16:creationId xmlns:a16="http://schemas.microsoft.com/office/drawing/2014/main" id="{64C4DE5F-8964-2EA8-FA39-30A201D96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670" y="4550440"/>
            <a:ext cx="3048000" cy="2033016"/>
          </a:xfrm>
          <a:prstGeom prst="rect">
            <a:avLst/>
          </a:prstGeom>
        </p:spPr>
      </p:pic>
    </p:spTree>
    <p:extLst>
      <p:ext uri="{BB962C8B-B14F-4D97-AF65-F5344CB8AC3E}">
        <p14:creationId xmlns:p14="http://schemas.microsoft.com/office/powerpoint/2010/main" val="35834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7" y="1774224"/>
            <a:ext cx="4361414" cy="4832092"/>
          </a:xfrm>
          <a:prstGeom prst="rect">
            <a:avLst/>
          </a:prstGeom>
          <a:noFill/>
        </p:spPr>
        <p:txBody>
          <a:bodyPr wrap="square" rtlCol="0">
            <a:spAutoFit/>
          </a:bodyPr>
          <a:lstStyle/>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Truppen</a:t>
            </a:r>
          </a:p>
          <a:p>
            <a:pPr marL="457200" indent="-457200">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xx spelare</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Träningstid </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Sammandrag/matcher</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Cuper</a:t>
            </a: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sv-SE" sz="2800" dirty="0">
              <a:solidFill>
                <a:schemeClr val="tx1">
                  <a:lumMod val="85000"/>
                  <a:lumOff val="15000"/>
                </a:schemeClr>
              </a:solidFill>
              <a:latin typeface="Calibri"/>
              <a:ea typeface="Calibri"/>
              <a:cs typeface="Calibri"/>
              <a:sym typeface="Calibri"/>
            </a:endParaRPr>
          </a:p>
          <a:p>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SÄSONGEN 20XX</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196577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6" y="1866638"/>
            <a:ext cx="9859103" cy="2492990"/>
          </a:xfrm>
          <a:prstGeom prst="rect">
            <a:avLst/>
          </a:prstGeom>
          <a:noFill/>
        </p:spPr>
        <p:txBody>
          <a:bodyPr wrap="square" rtlCol="0">
            <a:spAutoFit/>
          </a:bodyPr>
          <a:lstStyle/>
          <a:p>
            <a:r>
              <a:rPr lang="sv-SE" sz="2400" b="0" i="0" u="none" strike="noStrike" dirty="0">
                <a:solidFill>
                  <a:schemeClr val="tx1">
                    <a:lumMod val="85000"/>
                    <a:lumOff val="15000"/>
                  </a:schemeClr>
                </a:solidFill>
                <a:effectLst/>
              </a:rPr>
              <a:t>Riktlinje Sävar IK: När laget har flera lag i seriespel så är det viktigt att variera de grupper som utgör de olika lagen, för att få hela laget att hålla ihop. </a:t>
            </a:r>
          </a:p>
          <a:p>
            <a:endParaRPr lang="sv-SE" sz="2400" dirty="0">
              <a:solidFill>
                <a:schemeClr val="tx1">
                  <a:lumMod val="85000"/>
                  <a:lumOff val="15000"/>
                </a:schemeClr>
              </a:solidFill>
              <a:ea typeface="Calibri" panose="020F0502020204030204" pitchFamily="34" charset="0"/>
              <a:cs typeface="Calibri" panose="020F0502020204030204" pitchFamily="34" charset="0"/>
            </a:endParaRPr>
          </a:p>
          <a:p>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sv-SE" sz="2800" dirty="0">
              <a:solidFill>
                <a:schemeClr val="tx1">
                  <a:lumMod val="85000"/>
                  <a:lumOff val="15000"/>
                </a:schemeClr>
              </a:solidFill>
              <a:latin typeface="Calibri"/>
              <a:ea typeface="Calibri"/>
              <a:cs typeface="Calibri"/>
              <a:sym typeface="Calibri"/>
            </a:endParaRPr>
          </a:p>
          <a:p>
            <a:endParaRPr lang="sv-SE" sz="2800" dirty="0">
              <a:solidFill>
                <a:schemeClr val="tx1">
                  <a:lumMod val="85000"/>
                  <a:lumOff val="15000"/>
                </a:schemeClr>
              </a:solidFill>
            </a:endParaRP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MATCHGRUPPER</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26927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1C5B037E-8EBB-4332-B35B-FB37A9BB34A0}"/>
              </a:ext>
            </a:extLst>
          </p:cNvPr>
          <p:cNvSpPr txBox="1"/>
          <p:nvPr/>
        </p:nvSpPr>
        <p:spPr>
          <a:xfrm>
            <a:off x="1734587" y="1774224"/>
            <a:ext cx="6077002" cy="4832092"/>
          </a:xfrm>
          <a:prstGeom prst="rect">
            <a:avLst/>
          </a:prstGeom>
          <a:noFill/>
        </p:spPr>
        <p:txBody>
          <a:bodyPr wrap="square" rtlCol="0">
            <a:spAutoFit/>
          </a:bodyPr>
          <a:lstStyle/>
          <a:p>
            <a:pPr>
              <a:spcBef>
                <a:spcPts val="0"/>
              </a:spcBef>
              <a:spcAft>
                <a:spcPts val="0"/>
              </a:spcAft>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Hemsidan </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Nyheter skickas ut som notis via mail</a:t>
            </a:r>
          </a:p>
          <a:p>
            <a:pPr>
              <a:spcBef>
                <a:spcPts val="0"/>
              </a:spcBef>
              <a:spcAft>
                <a:spcPts val="0"/>
              </a:spcAft>
            </a:pPr>
            <a:b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sv-SE" sz="28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Sportsdmin</a:t>
            </a: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Kallelser skickas ut inför varje träning/match. </a:t>
            </a:r>
          </a:p>
          <a:p>
            <a:pPr fontAlgn="base">
              <a:spcBef>
                <a:spcPts val="0"/>
              </a:spcBef>
              <a:spcAft>
                <a:spcPts val="0"/>
              </a:spcAft>
            </a:pPr>
            <a:endPar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fontAlgn="base">
              <a:spcBef>
                <a:spcPts val="0"/>
              </a:spcBef>
              <a:spcAft>
                <a:spcPts val="0"/>
              </a:spcAft>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APP för föräldrar</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Kalender</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Kallelser</a:t>
            </a:r>
          </a:p>
          <a:p>
            <a:pPr marL="457200" indent="-457200" fontAlgn="base">
              <a:spcBef>
                <a:spcPts val="0"/>
              </a:spcBef>
              <a:spcAft>
                <a:spcPts val="0"/>
              </a:spcAft>
              <a:buFont typeface="Wingdings" panose="05000000000000000000" pitchFamily="2" charset="2"/>
              <a:buChar char="§"/>
            </a:pPr>
            <a:r>
              <a:rPr lang="sv-SE" sz="2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Avgifter</a:t>
            </a:r>
          </a:p>
        </p:txBody>
      </p:sp>
      <p:sp>
        <p:nvSpPr>
          <p:cNvPr id="2" name="textruta 1">
            <a:extLst>
              <a:ext uri="{FF2B5EF4-FFF2-40B4-BE49-F238E27FC236}">
                <a16:creationId xmlns:a16="http://schemas.microsoft.com/office/drawing/2014/main" id="{C2DAAB4D-3FFF-4B1E-ADF0-882BA55E75B8}"/>
              </a:ext>
            </a:extLst>
          </p:cNvPr>
          <p:cNvSpPr txBox="1"/>
          <p:nvPr/>
        </p:nvSpPr>
        <p:spPr>
          <a:xfrm>
            <a:off x="1734586" y="875244"/>
            <a:ext cx="9806597" cy="707886"/>
          </a:xfrm>
          <a:prstGeom prst="rect">
            <a:avLst/>
          </a:prstGeom>
          <a:noFill/>
        </p:spPr>
        <p:txBody>
          <a:bodyPr wrap="square" rtlCol="0">
            <a:spAutoFit/>
          </a:bodyPr>
          <a:lstStyle/>
          <a:p>
            <a:r>
              <a:rPr lang="sv-SE" sz="4000" dirty="0">
                <a:solidFill>
                  <a:srgbClr val="C00000"/>
                </a:solidFill>
                <a:latin typeface="Arial   "/>
              </a:rPr>
              <a:t>KOMMUNIKATION</a:t>
            </a:r>
          </a:p>
        </p:txBody>
      </p:sp>
      <p:sp>
        <p:nvSpPr>
          <p:cNvPr id="9" name="Rektangel 8">
            <a:extLst>
              <a:ext uri="{FF2B5EF4-FFF2-40B4-BE49-F238E27FC236}">
                <a16:creationId xmlns:a16="http://schemas.microsoft.com/office/drawing/2014/main" id="{EBD206C5-9225-457A-860E-723A325A187E}"/>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Google Shape;100;p1">
            <a:extLst>
              <a:ext uri="{FF2B5EF4-FFF2-40B4-BE49-F238E27FC236}">
                <a16:creationId xmlns:a16="http://schemas.microsoft.com/office/drawing/2014/main" id="{A2B9DA3D-0A66-94A9-6B4C-DBEE112D6A8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pic>
        <p:nvPicPr>
          <p:cNvPr id="3" name="Bildobjekt 2" descr="En bild som visar text, iPod, skärm&#10;&#10;Automatiskt genererad beskrivning">
            <a:extLst>
              <a:ext uri="{FF2B5EF4-FFF2-40B4-BE49-F238E27FC236}">
                <a16:creationId xmlns:a16="http://schemas.microsoft.com/office/drawing/2014/main" id="{4F47806B-AB63-584F-298F-DE4BA2387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836" y="2204318"/>
            <a:ext cx="2128564" cy="3778438"/>
          </a:xfrm>
          <a:prstGeom prst="rect">
            <a:avLst/>
          </a:prstGeom>
        </p:spPr>
      </p:pic>
    </p:spTree>
    <p:extLst>
      <p:ext uri="{BB962C8B-B14F-4D97-AF65-F5344CB8AC3E}">
        <p14:creationId xmlns:p14="http://schemas.microsoft.com/office/powerpoint/2010/main" val="281268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6A23B11-D4AD-4D55-A25D-EC05D3ACBDF6}"/>
              </a:ext>
            </a:extLst>
          </p:cNvPr>
          <p:cNvSpPr txBox="1"/>
          <p:nvPr/>
        </p:nvSpPr>
        <p:spPr>
          <a:xfrm>
            <a:off x="1555448" y="1824358"/>
            <a:ext cx="10242106" cy="4524315"/>
          </a:xfrm>
          <a:prstGeom prst="rect">
            <a:avLst/>
          </a:prstGeom>
          <a:noFill/>
        </p:spPr>
        <p:txBody>
          <a:bodyPr wrap="square" rtlCol="0">
            <a:spAutoFit/>
          </a:bodyPr>
          <a:lstStyle/>
          <a:p>
            <a:pPr marL="285750" indent="-285750">
              <a:buFont typeface="Wingdings" panose="05000000000000000000" pitchFamily="2" charset="2"/>
              <a:buChar char="§"/>
            </a:pPr>
            <a:r>
              <a:rPr lang="sv-SE" sz="2400" b="1" dirty="0">
                <a:solidFill>
                  <a:schemeClr val="tx1">
                    <a:lumMod val="85000"/>
                    <a:lumOff val="15000"/>
                  </a:schemeClr>
                </a:solidFill>
              </a:rPr>
              <a:t>Medlemsavgift</a:t>
            </a:r>
            <a:r>
              <a:rPr lang="sv-SE" sz="2400" dirty="0">
                <a:solidFill>
                  <a:schemeClr val="tx1">
                    <a:lumMod val="85000"/>
                    <a:lumOff val="15000"/>
                  </a:schemeClr>
                </a:solidFill>
              </a:rPr>
              <a:t> 280kr/år. </a:t>
            </a:r>
          </a:p>
          <a:p>
            <a:pPr marL="285750" indent="-285750">
              <a:buFont typeface="Wingdings" panose="05000000000000000000" pitchFamily="2" charset="2"/>
              <a:buChar char="§"/>
            </a:pPr>
            <a:endParaRPr lang="sv-SE" sz="2400"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Deltagaravgift</a:t>
            </a:r>
            <a:r>
              <a:rPr lang="sv-SE" sz="2400" dirty="0">
                <a:solidFill>
                  <a:schemeClr val="tx1">
                    <a:lumMod val="85000"/>
                    <a:lumOff val="15000"/>
                  </a:schemeClr>
                </a:solidFill>
              </a:rPr>
              <a:t> 700</a:t>
            </a:r>
            <a:r>
              <a:rPr lang="sv-SE" sz="2400" dirty="0">
                <a:solidFill>
                  <a:schemeClr val="tx1">
                    <a:lumMod val="85000"/>
                    <a:lumOff val="15000"/>
                  </a:schemeClr>
                </a:solidFill>
                <a:sym typeface="Wingdings" panose="05000000000000000000" pitchFamily="2" charset="2"/>
              </a:rPr>
              <a:t>kr </a:t>
            </a:r>
            <a:r>
              <a:rPr lang="sv-SE" sz="2400" dirty="0">
                <a:solidFill>
                  <a:schemeClr val="tx1">
                    <a:lumMod val="85000"/>
                    <a:lumOff val="15000"/>
                  </a:schemeClr>
                </a:solidFill>
              </a:rPr>
              <a:t>för fotboll. </a:t>
            </a:r>
          </a:p>
          <a:p>
            <a:endParaRPr lang="sv-SE" sz="2400" b="1"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Delbetalning</a:t>
            </a:r>
            <a:r>
              <a:rPr lang="sv-SE" sz="2400" dirty="0">
                <a:solidFill>
                  <a:schemeClr val="tx1">
                    <a:lumMod val="85000"/>
                    <a:lumOff val="15000"/>
                  </a:schemeClr>
                </a:solidFill>
              </a:rPr>
              <a:t> – vårt administrativa system erbjuder möjlighet till delbetalning på avgiften vid fakturabetalning. </a:t>
            </a:r>
          </a:p>
          <a:p>
            <a:pPr marL="285750" indent="-285750">
              <a:buFont typeface="Wingdings" panose="05000000000000000000" pitchFamily="2" charset="2"/>
              <a:buChar char="§"/>
            </a:pPr>
            <a:endParaRPr lang="sv-SE" sz="2400"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Stödfonden Sävar IK </a:t>
            </a:r>
            <a:r>
              <a:rPr lang="sv-SE" sz="2400" dirty="0">
                <a:solidFill>
                  <a:schemeClr val="tx1">
                    <a:lumMod val="85000"/>
                    <a:lumOff val="15000"/>
                  </a:schemeClr>
                </a:solidFill>
              </a:rPr>
              <a:t>– barns rätt till idrott genom stöd och möjlighet till reducerade avgifter. Mer info på vår hemsida.</a:t>
            </a:r>
          </a:p>
          <a:p>
            <a:pPr marL="285750" indent="-285750">
              <a:buFont typeface="Wingdings" panose="05000000000000000000" pitchFamily="2" charset="2"/>
              <a:buChar char="§"/>
            </a:pPr>
            <a:endParaRPr lang="sv-SE" sz="2400" dirty="0">
              <a:solidFill>
                <a:schemeClr val="tx1">
                  <a:lumMod val="85000"/>
                  <a:lumOff val="15000"/>
                </a:schemeClr>
              </a:solidFill>
            </a:endParaRPr>
          </a:p>
          <a:p>
            <a:pPr marL="285750" indent="-285750">
              <a:buFont typeface="Wingdings" panose="05000000000000000000" pitchFamily="2" charset="2"/>
              <a:buChar char="§"/>
            </a:pPr>
            <a:r>
              <a:rPr lang="sv-SE" sz="2400" b="1" dirty="0">
                <a:solidFill>
                  <a:schemeClr val="tx1">
                    <a:lumMod val="85000"/>
                    <a:lumOff val="15000"/>
                  </a:schemeClr>
                </a:solidFill>
              </a:rPr>
              <a:t>Försäkring </a:t>
            </a:r>
            <a:r>
              <a:rPr lang="sv-SE" sz="2400" dirty="0">
                <a:solidFill>
                  <a:schemeClr val="tx1">
                    <a:lumMod val="85000"/>
                    <a:lumOff val="15000"/>
                  </a:schemeClr>
                </a:solidFill>
              </a:rPr>
              <a:t>– information på vår hemsida under röda tråden.</a:t>
            </a:r>
          </a:p>
          <a:p>
            <a:pPr marL="285750" indent="-285750">
              <a:buFont typeface="Wingdings" panose="05000000000000000000" pitchFamily="2" charset="2"/>
              <a:buChar char="§"/>
            </a:pPr>
            <a:endParaRPr lang="sv-SE" sz="2400" dirty="0">
              <a:solidFill>
                <a:schemeClr val="tx1">
                  <a:lumMod val="85000"/>
                  <a:lumOff val="15000"/>
                </a:schemeClr>
              </a:solidFill>
            </a:endParaRPr>
          </a:p>
        </p:txBody>
      </p:sp>
      <p:sp>
        <p:nvSpPr>
          <p:cNvPr id="6" name="Rektangel 5">
            <a:extLst>
              <a:ext uri="{FF2B5EF4-FFF2-40B4-BE49-F238E27FC236}">
                <a16:creationId xmlns:a16="http://schemas.microsoft.com/office/drawing/2014/main" id="{FB5163FC-6D94-4EC8-B1A8-0D48EE31687F}"/>
              </a:ext>
            </a:extLst>
          </p:cNvPr>
          <p:cNvSpPr/>
          <p:nvPr/>
        </p:nvSpPr>
        <p:spPr>
          <a:xfrm>
            <a:off x="10814755" y="0"/>
            <a:ext cx="778934" cy="14674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989235A0-C5B2-4484-8E4F-3B8FFB2AC198}"/>
              </a:ext>
            </a:extLst>
          </p:cNvPr>
          <p:cNvSpPr txBox="1"/>
          <p:nvPr/>
        </p:nvSpPr>
        <p:spPr>
          <a:xfrm>
            <a:off x="1555448" y="906021"/>
            <a:ext cx="8756952" cy="707886"/>
          </a:xfrm>
          <a:prstGeom prst="rect">
            <a:avLst/>
          </a:prstGeom>
          <a:noFill/>
        </p:spPr>
        <p:txBody>
          <a:bodyPr wrap="square" rtlCol="0">
            <a:spAutoFit/>
          </a:bodyPr>
          <a:lstStyle/>
          <a:p>
            <a:r>
              <a:rPr lang="sv-SE" sz="4000" dirty="0">
                <a:solidFill>
                  <a:srgbClr val="C00000"/>
                </a:solidFill>
                <a:latin typeface="Arial   "/>
              </a:rPr>
              <a:t>AVGIFTER OCH FÖRSÄKRINGAR</a:t>
            </a:r>
          </a:p>
        </p:txBody>
      </p:sp>
      <p:pic>
        <p:nvPicPr>
          <p:cNvPr id="3" name="Google Shape;100;p1">
            <a:extLst>
              <a:ext uri="{FF2B5EF4-FFF2-40B4-BE49-F238E27FC236}">
                <a16:creationId xmlns:a16="http://schemas.microsoft.com/office/drawing/2014/main" id="{89A7E835-2C80-9E15-6863-EF4445EA6711}"/>
              </a:ext>
            </a:extLst>
          </p:cNvPr>
          <p:cNvPicPr preferRelativeResize="0"/>
          <p:nvPr/>
        </p:nvPicPr>
        <p:blipFill rotWithShape="1">
          <a:blip r:embed="rId3">
            <a:alphaModFix/>
          </a:blip>
          <a:srcRect/>
          <a:stretch/>
        </p:blipFill>
        <p:spPr>
          <a:xfrm>
            <a:off x="84151" y="214869"/>
            <a:ext cx="1451393" cy="1037746"/>
          </a:xfrm>
          <a:prstGeom prst="rect">
            <a:avLst/>
          </a:prstGeom>
          <a:noFill/>
          <a:ln>
            <a:noFill/>
          </a:ln>
        </p:spPr>
      </p:pic>
    </p:spTree>
    <p:extLst>
      <p:ext uri="{BB962C8B-B14F-4D97-AF65-F5344CB8AC3E}">
        <p14:creationId xmlns:p14="http://schemas.microsoft.com/office/powerpoint/2010/main" val="2091065250"/>
      </p:ext>
    </p:extLst>
  </p:cSld>
  <p:clrMapOvr>
    <a:masterClrMapping/>
  </p:clrMapOvr>
</p:sld>
</file>

<file path=ppt/theme/theme1.xml><?xml version="1.0" encoding="utf-8"?>
<a:theme xmlns:a="http://schemas.openxmlformats.org/drawingml/2006/main" name="Office-tema">
  <a:themeElements>
    <a:clrScheme name="Anpassat 4">
      <a:dk1>
        <a:sysClr val="windowText" lastClr="0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FFFFFF"/>
      </a:accent6>
      <a:hlink>
        <a:srgbClr val="FF0000"/>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14404</TotalTime>
  <Words>1490</Words>
  <Application>Microsoft Office PowerPoint</Application>
  <PresentationFormat>Bredbild</PresentationFormat>
  <Paragraphs>245</Paragraphs>
  <Slides>28</Slides>
  <Notes>28</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28</vt:i4>
      </vt:variant>
    </vt:vector>
  </HeadingPairs>
  <TitlesOfParts>
    <vt:vector size="38" baseType="lpstr">
      <vt:lpstr>Arial</vt:lpstr>
      <vt:lpstr>Arial   </vt:lpstr>
      <vt:lpstr>Arial Black</vt:lpstr>
      <vt:lpstr>Arial Narrow</vt:lpstr>
      <vt:lpstr>Arial Nova Light</vt:lpstr>
      <vt:lpstr>Calibri</vt:lpstr>
      <vt:lpstr>Calibri Light</vt:lpstr>
      <vt:lpstr>Roboto</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Bergkvist</dc:creator>
  <cp:lastModifiedBy>Maria Bergkvist</cp:lastModifiedBy>
  <cp:revision>16</cp:revision>
  <cp:lastPrinted>2024-04-15T16:16:27Z</cp:lastPrinted>
  <dcterms:created xsi:type="dcterms:W3CDTF">2020-04-29T07:26:26Z</dcterms:created>
  <dcterms:modified xsi:type="dcterms:W3CDTF">2024-05-02T15:14:44Z</dcterms:modified>
</cp:coreProperties>
</file>